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6" r:id="rId44"/>
    <p:sldId id="307" r:id="rId45"/>
    <p:sldId id="308" r:id="rId46"/>
    <p:sldId id="309" r:id="rId47"/>
    <p:sldId id="310"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373" r:id="rId104"/>
    <p:sldId id="374" r:id="rId105"/>
    <p:sldId id="376" r:id="rId106"/>
    <p:sldId id="377" r:id="rId107"/>
    <p:sldId id="378" r:id="rId108"/>
    <p:sldId id="379" r:id="rId109"/>
    <p:sldId id="380" r:id="rId110"/>
    <p:sldId id="381" r:id="rId111"/>
    <p:sldId id="382" r:id="rId112"/>
    <p:sldId id="383" r:id="rId113"/>
    <p:sldId id="384" r:id="rId114"/>
    <p:sldId id="385" r:id="rId115"/>
    <p:sldId id="386" r:id="rId116"/>
    <p:sldId id="387" r:id="rId117"/>
    <p:sldId id="388" r:id="rId118"/>
    <p:sldId id="389" r:id="rId119"/>
    <p:sldId id="390" r:id="rId120"/>
    <p:sldId id="391" r:id="rId121"/>
    <p:sldId id="392" r:id="rId122"/>
    <p:sldId id="393" r:id="rId123"/>
    <p:sldId id="394" r:id="rId124"/>
    <p:sldId id="419" r:id="rId125"/>
    <p:sldId id="420" r:id="rId126"/>
    <p:sldId id="421" r:id="rId127"/>
    <p:sldId id="422" r:id="rId128"/>
    <p:sldId id="423" r:id="rId129"/>
    <p:sldId id="424" r:id="rId130"/>
    <p:sldId id="425" r:id="rId131"/>
    <p:sldId id="426" r:id="rId132"/>
    <p:sldId id="427" r:id="rId133"/>
    <p:sldId id="428" r:id="rId134"/>
    <p:sldId id="429" r:id="rId135"/>
    <p:sldId id="430" r:id="rId136"/>
    <p:sldId id="431" r:id="rId137"/>
    <p:sldId id="432" r:id="rId138"/>
    <p:sldId id="433" r:id="rId139"/>
    <p:sldId id="434" r:id="rId140"/>
    <p:sldId id="435" r:id="rId141"/>
    <p:sldId id="436" r:id="rId142"/>
    <p:sldId id="437" r:id="rId143"/>
    <p:sldId id="438" r:id="rId144"/>
    <p:sldId id="439" r:id="rId145"/>
    <p:sldId id="440" r:id="rId146"/>
    <p:sldId id="441" r:id="rId147"/>
    <p:sldId id="442" r:id="rId148"/>
    <p:sldId id="443" r:id="rId149"/>
    <p:sldId id="483" r:id="rId150"/>
    <p:sldId id="484" r:id="rId151"/>
    <p:sldId id="485" r:id="rId152"/>
    <p:sldId id="486" r:id="rId153"/>
    <p:sldId id="487" r:id="rId154"/>
    <p:sldId id="488" r:id="rId155"/>
    <p:sldId id="489" r:id="rId156"/>
    <p:sldId id="490" r:id="rId157"/>
    <p:sldId id="491" r:id="rId158"/>
    <p:sldId id="492" r:id="rId159"/>
    <p:sldId id="493" r:id="rId160"/>
    <p:sldId id="494" r:id="rId161"/>
    <p:sldId id="497" r:id="rId162"/>
    <p:sldId id="498" r:id="rId163"/>
    <p:sldId id="499" r:id="rId164"/>
    <p:sldId id="500" r:id="rId165"/>
    <p:sldId id="501" r:id="rId166"/>
    <p:sldId id="502" r:id="rId167"/>
    <p:sldId id="503" r:id="rId168"/>
    <p:sldId id="504" r:id="rId169"/>
    <p:sldId id="505" r:id="rId170"/>
    <p:sldId id="506" r:id="rId171"/>
    <p:sldId id="507" r:id="rId172"/>
    <p:sldId id="508" r:id="rId173"/>
    <p:sldId id="509" r:id="rId174"/>
    <p:sldId id="510" r:id="rId175"/>
    <p:sldId id="511" r:id="rId176"/>
    <p:sldId id="512" r:id="rId177"/>
    <p:sldId id="513" r:id="rId178"/>
    <p:sldId id="514" r:id="rId179"/>
    <p:sldId id="515" r:id="rId180"/>
    <p:sldId id="516" r:id="rId181"/>
    <p:sldId id="517" r:id="rId182"/>
    <p:sldId id="518" r:id="rId183"/>
    <p:sldId id="519" r:id="rId184"/>
    <p:sldId id="520" r:id="rId185"/>
    <p:sldId id="521" r:id="rId186"/>
    <p:sldId id="522" r:id="rId187"/>
    <p:sldId id="523" r:id="rId188"/>
    <p:sldId id="524" r:id="rId1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82ADA5-79C5-4CAB-B70A-772D32EA323C}" type="datetimeFigureOut">
              <a:rPr lang="en-US" smtClean="0"/>
              <a:pPr/>
              <a:t>9/25/2021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283877-116F-4341-8AD4-E96C356217A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C4A8575F-EE59-4BE7-8287-04C5C302959E}" type="slidenum">
              <a:rPr lang="en-US" smtClean="0"/>
              <a:pPr/>
              <a:t>112</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77C537D-3324-481E-B572-68CCFFA11316}" type="slidenum">
              <a:rPr lang="en-US" smtClean="0"/>
              <a:pPr/>
              <a:t>113</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53C9D3C-050D-4EFD-85FF-3F3FCF516242}" type="slidenum">
              <a:rPr lang="en-US" smtClean="0"/>
              <a:pPr/>
              <a:t>114</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D36EFD51-14A4-47B5-818E-2C7439481460}" type="slidenum">
              <a:rPr lang="en-US" smtClean="0"/>
              <a:pPr/>
              <a:t>115</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A080059D-7109-4FDD-A988-7485FD8494BC}" type="slidenum">
              <a:rPr lang="en-US" smtClean="0"/>
              <a:pPr/>
              <a:t>116</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C32E161D-2552-43E7-8AE0-BE187F1BA71F}" type="slidenum">
              <a:rPr lang="en-US" smtClean="0"/>
              <a:pPr/>
              <a:t>117</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C2D32F2A-4860-4250-B822-E8879B33FDCD}" type="slidenum">
              <a:rPr lang="en-US" smtClean="0"/>
              <a:pPr/>
              <a:t>118</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F703D65-D051-4C1E-A308-28EDB8656970}" type="slidenum">
              <a:rPr lang="en-US" smtClean="0"/>
              <a:pPr/>
              <a:t>119</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1E674CEB-33B5-4D1B-AAC5-AD6D79C3F0C9}" type="slidenum">
              <a:rPr lang="en-US" smtClean="0"/>
              <a:pPr/>
              <a:t>121</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7928033-7EB5-4DC0-9151-5B33AFB8123E}" type="slidenum">
              <a:rPr lang="en-US" smtClean="0"/>
              <a:pPr/>
              <a:t>122</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9E0A45F4-3E48-427B-B779-C5FB25FBE49E}" type="slidenum">
              <a:rPr lang="en-US" smtClean="0"/>
              <a:pPr/>
              <a:t>123</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defTabSz="913674"/>
            <a:fld id="{3BAFA11E-4E2F-47F7-B72F-DF022D65CF8D}" type="slidenum">
              <a:rPr lang="en-US" altLang="en-US" smtClean="0"/>
              <a:pPr defTabSz="913674"/>
              <a:t>124</a:t>
            </a:fld>
            <a:endParaRPr lang="en-US" alt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defTabSz="913674"/>
            <a:fld id="{36CCF7B0-0449-4086-B922-2B1294C6FEF7}" type="slidenum">
              <a:rPr lang="en-US" altLang="en-US" smtClean="0"/>
              <a:pPr defTabSz="913674"/>
              <a:t>125</a:t>
            </a:fld>
            <a:endParaRPr lang="en-US" alt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defTabSz="913674"/>
            <a:fld id="{C514F9DF-6682-4E5E-A96F-E758C705317D}" type="slidenum">
              <a:rPr lang="en-US" altLang="en-US" smtClean="0"/>
              <a:pPr defTabSz="913674"/>
              <a:t>126</a:t>
            </a:fld>
            <a:endParaRPr lang="en-US" alt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defTabSz="913674"/>
            <a:fld id="{B9EE684C-C492-43E0-92B8-AB0711EFDB9A}" type="slidenum">
              <a:rPr lang="en-US" altLang="en-US" smtClean="0"/>
              <a:pPr defTabSz="913674"/>
              <a:t>127</a:t>
            </a:fld>
            <a:endParaRPr lang="en-US" alt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defTabSz="913674"/>
            <a:fld id="{580F836E-6891-4851-B2B8-488BFF8B1D83}" type="slidenum">
              <a:rPr lang="en-US" altLang="en-US" smtClean="0"/>
              <a:pPr defTabSz="913674"/>
              <a:t>128</a:t>
            </a:fld>
            <a:endParaRPr lang="en-US" alt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defTabSz="913674"/>
            <a:fld id="{A343BFA1-CA89-464C-B61C-72096F69E7D3}" type="slidenum">
              <a:rPr lang="en-US" altLang="en-US" smtClean="0"/>
              <a:pPr defTabSz="913674"/>
              <a:t>129</a:t>
            </a:fld>
            <a:endParaRPr lang="en-US" alt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defTabSz="913674"/>
            <a:fld id="{94213E39-E875-4190-AB63-8AA46D1FF7BE}" type="slidenum">
              <a:rPr lang="en-US" altLang="en-US" smtClean="0"/>
              <a:pPr defTabSz="913674"/>
              <a:t>130</a:t>
            </a:fld>
            <a:endParaRPr lang="en-US" alt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pPr defTabSz="913674"/>
            <a:fld id="{16F0FAF2-1180-4B20-9A38-C37930739650}" type="slidenum">
              <a:rPr lang="en-US" altLang="en-US" smtClean="0"/>
              <a:pPr defTabSz="913674"/>
              <a:t>131</a:t>
            </a:fld>
            <a:endParaRPr lang="en-US" alt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defTabSz="913674"/>
            <a:fld id="{96DC9EF5-588C-495D-A81C-1C9CE1E451C2}" type="slidenum">
              <a:rPr lang="en-US" altLang="en-US" smtClean="0"/>
              <a:pPr defTabSz="913674"/>
              <a:t>132</a:t>
            </a:fld>
            <a:endParaRPr lang="en-US" alt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defTabSz="913674"/>
            <a:fld id="{A7DCA45A-1325-40F5-AF44-2E72763D62D6}" type="slidenum">
              <a:rPr lang="en-US" altLang="en-US" smtClean="0"/>
              <a:pPr defTabSz="913674"/>
              <a:t>133</a:t>
            </a:fld>
            <a:endParaRPr lang="en-US" alt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defTabSz="913674"/>
            <a:fld id="{BB5D6069-5CFD-4482-9FCA-8225C11DB79B}" type="slidenum">
              <a:rPr lang="en-US" altLang="en-US" smtClean="0"/>
              <a:pPr defTabSz="913674"/>
              <a:t>134</a:t>
            </a:fld>
            <a:endParaRPr lang="en-US" alt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pPr defTabSz="913674"/>
            <a:fld id="{6719BD69-33F3-4129-8BA5-7F53506F530E}" type="slidenum">
              <a:rPr lang="en-US" altLang="en-US" smtClean="0"/>
              <a:pPr defTabSz="913674"/>
              <a:t>135</a:t>
            </a:fld>
            <a:endParaRPr lang="en-US" altLang="en-US"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defTabSz="913674"/>
            <a:fld id="{BB0CA3AC-2019-4408-AC51-A28F74B1429D}" type="slidenum">
              <a:rPr lang="en-US" altLang="en-US" smtClean="0"/>
              <a:pPr defTabSz="913674"/>
              <a:t>136</a:t>
            </a:fld>
            <a:endParaRPr lang="en-US" altLang="en-US"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pPr defTabSz="913674"/>
            <a:fld id="{65CB5E1D-AA96-4B0A-BB21-B4556FE83587}" type="slidenum">
              <a:rPr lang="en-US" altLang="en-US" smtClean="0"/>
              <a:pPr defTabSz="913674"/>
              <a:t>137</a:t>
            </a:fld>
            <a:endParaRPr lang="en-US" alt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defTabSz="913674"/>
            <a:fld id="{A5622154-6679-4454-A2B7-FC480C901E3D}" type="slidenum">
              <a:rPr lang="en-US" altLang="en-US" smtClean="0"/>
              <a:pPr defTabSz="913674"/>
              <a:t>138</a:t>
            </a:fld>
            <a:endParaRPr lang="en-US" altLang="en-US"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pPr defTabSz="913674"/>
            <a:fld id="{16BC73C8-6EE3-4CA0-9F8A-E54BA5F3598D}" type="slidenum">
              <a:rPr lang="en-US" altLang="en-US" smtClean="0"/>
              <a:pPr defTabSz="913674"/>
              <a:t>139</a:t>
            </a:fld>
            <a:endParaRPr lang="en-US" altLang="en-US"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defTabSz="913674"/>
            <a:fld id="{3562D3C7-ED51-428C-A3E3-06E2B42EA560}" type="slidenum">
              <a:rPr lang="en-US" altLang="en-US" smtClean="0"/>
              <a:pPr defTabSz="913674"/>
              <a:t>140</a:t>
            </a:fld>
            <a:endParaRPr lang="en-US" altLang="en-US" dirty="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pPr defTabSz="913674"/>
            <a:fld id="{90767F68-FFC6-401C-AF13-B6877CADC01D}" type="slidenum">
              <a:rPr lang="en-US" altLang="en-US" smtClean="0"/>
              <a:pPr defTabSz="913674"/>
              <a:t>141</a:t>
            </a:fld>
            <a:endParaRPr lang="en-US" alt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defTabSz="913674"/>
            <a:fld id="{986FBE7C-4C69-4488-857A-2597043B68BC}" type="slidenum">
              <a:rPr lang="en-US" altLang="en-US" smtClean="0"/>
              <a:pPr defTabSz="913674"/>
              <a:t>142</a:t>
            </a:fld>
            <a:endParaRPr lang="en-US" altLang="en-US"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pPr defTabSz="913674"/>
            <a:fld id="{373E27A9-0C4C-4D96-BED4-C7075A7B18A6}" type="slidenum">
              <a:rPr lang="en-US" altLang="en-US" smtClean="0"/>
              <a:pPr defTabSz="913674"/>
              <a:t>143</a:t>
            </a:fld>
            <a:endParaRPr lang="en-US" alt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defTabSz="913674"/>
            <a:fld id="{775458EE-CB76-4A8B-B76A-70334BFC618A}" type="slidenum">
              <a:rPr lang="en-US" altLang="en-US" smtClean="0"/>
              <a:pPr defTabSz="913674"/>
              <a:t>144</a:t>
            </a:fld>
            <a:endParaRPr lang="en-US" altLang="en-US"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pPr defTabSz="913674"/>
            <a:fld id="{31D43FFE-D0F3-464E-A8FA-C8C36C29A45C}" type="slidenum">
              <a:rPr lang="en-US" altLang="en-US" smtClean="0"/>
              <a:pPr defTabSz="913674"/>
              <a:t>145</a:t>
            </a:fld>
            <a:endParaRPr lang="en-US" alt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defTabSz="913674"/>
            <a:fld id="{9D076FF3-A8D8-44B9-94DD-72D07892D593}" type="slidenum">
              <a:rPr lang="en-US" altLang="en-US" smtClean="0"/>
              <a:pPr defTabSz="913674"/>
              <a:t>146</a:t>
            </a:fld>
            <a:endParaRPr lang="en-US" alt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pPr defTabSz="913674"/>
            <a:fld id="{0B94FEDB-289F-4DB3-B10F-68E053A4783A}" type="slidenum">
              <a:rPr lang="en-US" altLang="en-US" smtClean="0"/>
              <a:pPr defTabSz="913674"/>
              <a:t>147</a:t>
            </a:fld>
            <a:endParaRPr lang="en-US" altLang="en-US"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pPr defTabSz="913674"/>
            <a:fld id="{601F7EBE-6AEB-4110-AE44-E4B22C315F98}" type="slidenum">
              <a:rPr lang="en-US" altLang="en-US" smtClean="0"/>
              <a:pPr defTabSz="913674"/>
              <a:t>148</a:t>
            </a:fld>
            <a:endParaRPr lang="en-US" altLang="en-US"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pPr defTabSz="913674"/>
            <a:fld id="{D8748E7B-7AAD-4241-8410-F1C4756C70C1}" type="slidenum">
              <a:rPr lang="en-US" altLang="en-US" smtClean="0"/>
              <a:pPr defTabSz="913674"/>
              <a:t>149</a:t>
            </a:fld>
            <a:endParaRPr lang="en-US" altLang="en-US" dirty="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pPr defTabSz="913674"/>
            <a:fld id="{7BFA561A-6D4C-48C0-9AAD-5B74F007DDA8}" type="slidenum">
              <a:rPr lang="en-US" altLang="en-US" smtClean="0"/>
              <a:pPr defTabSz="913674"/>
              <a:t>150</a:t>
            </a:fld>
            <a:endParaRPr lang="en-US" alt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13674"/>
            <a:fld id="{0EB1DA85-66B3-408F-A601-7C9806933396}" type="slidenum">
              <a:rPr lang="en-US" altLang="en-US" smtClean="0"/>
              <a:pPr defTabSz="913674"/>
              <a:t>151</a:t>
            </a:fld>
            <a:endParaRPr lang="en-US" altLang="en-US"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defTabSz="913674"/>
            <a:fld id="{ADEAF97E-0604-44CB-9EB3-F5686DD8CA3B}" type="slidenum">
              <a:rPr lang="en-US" altLang="en-US" smtClean="0"/>
              <a:pPr defTabSz="913674"/>
              <a:t>152</a:t>
            </a:fld>
            <a:endParaRPr lang="en-US" alt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13674"/>
            <a:fld id="{848A1525-D53B-48E6-A37B-96AEFF95701B}" type="slidenum">
              <a:rPr lang="en-US" altLang="en-US" smtClean="0"/>
              <a:pPr defTabSz="913674"/>
              <a:t>153</a:t>
            </a:fld>
            <a:endParaRPr lang="en-US" altLang="en-US"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defTabSz="913674"/>
            <a:fld id="{3AAE1CB1-AA84-41D5-9A5B-2E0DD5F31EA8}" type="slidenum">
              <a:rPr lang="en-US" altLang="en-US" smtClean="0"/>
              <a:pPr defTabSz="913674"/>
              <a:t>154</a:t>
            </a:fld>
            <a:endParaRPr lang="en-US" altLang="en-US" dirty="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defTabSz="913674"/>
            <a:fld id="{1185E2B8-6CB2-4559-A0A4-005E9DAC49CD}" type="slidenum">
              <a:rPr lang="en-US" altLang="en-US" smtClean="0"/>
              <a:pPr defTabSz="913674"/>
              <a:t>155</a:t>
            </a:fld>
            <a:endParaRPr lang="en-US" altLang="en-US" dirty="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pPr defTabSz="913674"/>
            <a:fld id="{E32EECEB-3116-4A42-A251-FDC2F97B5CEF}" type="slidenum">
              <a:rPr lang="en-US" altLang="en-US" smtClean="0"/>
              <a:pPr defTabSz="913674"/>
              <a:t>156</a:t>
            </a:fld>
            <a:endParaRPr lang="en-US" altLang="en-US"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pPr defTabSz="913674"/>
            <a:fld id="{9EE173EF-F7B8-417F-8ADE-A269E9AF09C7}" type="slidenum">
              <a:rPr lang="en-US" altLang="en-US" smtClean="0"/>
              <a:pPr defTabSz="913674"/>
              <a:t>157</a:t>
            </a:fld>
            <a:endParaRPr lang="en-US" altLang="en-US" dirty="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pPr defTabSz="913674"/>
            <a:fld id="{DC85977A-00A2-49A5-BEA8-2489DBEF3786}" type="slidenum">
              <a:rPr lang="en-US" altLang="en-US" smtClean="0"/>
              <a:pPr defTabSz="913674"/>
              <a:t>158</a:t>
            </a:fld>
            <a:endParaRPr lang="en-US" alt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defTabSz="913674"/>
            <a:fld id="{E7D3446A-9BF9-4888-BCE9-81D5C701016B}" type="slidenum">
              <a:rPr lang="en-US" altLang="en-US" smtClean="0"/>
              <a:pPr defTabSz="913674"/>
              <a:t>159</a:t>
            </a:fld>
            <a:endParaRPr lang="en-US" altLang="en-US" dirty="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defTabSz="913674"/>
            <a:fld id="{5BB742AA-310E-4764-80A7-FEB599EA1869}" type="slidenum">
              <a:rPr lang="en-US" altLang="en-US" smtClean="0"/>
              <a:pPr defTabSz="913674"/>
              <a:t>160</a:t>
            </a:fld>
            <a:endParaRPr lang="en-US" altLang="en-US" dirty="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pPr defTabSz="913674"/>
            <a:fld id="{92D71C47-E880-46F9-B9FC-4E334FF1F208}" type="slidenum">
              <a:rPr lang="en-US" altLang="en-US" smtClean="0"/>
              <a:pPr defTabSz="913674"/>
              <a:t>161</a:t>
            </a:fld>
            <a:endParaRPr lang="en-US" altLang="en-US" dirty="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defTabSz="913674"/>
            <a:fld id="{4CE1B24E-844A-4FA9-8D8B-6F7A088C1C4A}" type="slidenum">
              <a:rPr lang="en-US" altLang="en-US" smtClean="0"/>
              <a:pPr defTabSz="913674"/>
              <a:t>162</a:t>
            </a:fld>
            <a:endParaRPr lang="en-US" alt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pPr defTabSz="913674"/>
            <a:fld id="{1072DD8F-837B-4F44-99C3-9EA7F947AE77}" type="slidenum">
              <a:rPr lang="en-US" altLang="en-US" smtClean="0"/>
              <a:pPr defTabSz="913674"/>
              <a:t>163</a:t>
            </a:fld>
            <a:endParaRPr lang="en-US" alt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defTabSz="913674"/>
            <a:fld id="{6B111F16-0626-4CD2-B940-D9C3F6C3C1C2}" type="slidenum">
              <a:rPr lang="en-US" altLang="en-US" smtClean="0"/>
              <a:pPr defTabSz="913674"/>
              <a:t>164</a:t>
            </a:fld>
            <a:endParaRPr lang="en-US" alt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defTabSz="913674"/>
            <a:fld id="{616DBBF2-9E1E-4D0A-A13D-DEAA52E377F9}" type="slidenum">
              <a:rPr lang="en-US" altLang="en-US" smtClean="0"/>
              <a:pPr defTabSz="913674"/>
              <a:t>165</a:t>
            </a:fld>
            <a:endParaRPr lang="en-US" alt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defTabSz="913674"/>
            <a:fld id="{B9F7FA69-44AE-44F3-BA90-9372573ED562}" type="slidenum">
              <a:rPr lang="en-US" altLang="en-US" smtClean="0"/>
              <a:pPr defTabSz="913674"/>
              <a:t>166</a:t>
            </a:fld>
            <a:endParaRPr lang="en-US" alt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pPr defTabSz="913674"/>
            <a:fld id="{A558C1D5-AB12-4484-9D5E-497EA710C627}" type="slidenum">
              <a:rPr lang="en-US" altLang="en-US" smtClean="0"/>
              <a:pPr defTabSz="913674"/>
              <a:t>167</a:t>
            </a:fld>
            <a:endParaRPr lang="en-US" altLang="en-US"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13674"/>
            <a:fld id="{9C4EB0BA-0945-4626-98C5-D481217E9C5C}" type="slidenum">
              <a:rPr lang="en-US" altLang="en-US" smtClean="0"/>
              <a:pPr defTabSz="913674"/>
              <a:t>168</a:t>
            </a:fld>
            <a:endParaRPr lang="en-US" alt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defTabSz="913674"/>
            <a:fld id="{757C492D-BB64-47A6-B31F-827CD981E66A}" type="slidenum">
              <a:rPr lang="en-US" altLang="en-US" smtClean="0"/>
              <a:pPr defTabSz="913674"/>
              <a:t>169</a:t>
            </a:fld>
            <a:endParaRPr lang="en-US" alt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defTabSz="913674"/>
            <a:fld id="{9DB07858-1D67-4D8D-B312-ACD54397DE05}" type="slidenum">
              <a:rPr lang="en-US" altLang="en-US" smtClean="0"/>
              <a:pPr defTabSz="913674"/>
              <a:t>170</a:t>
            </a:fld>
            <a:endParaRPr lang="en-US" alt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defTabSz="913674"/>
            <a:fld id="{F7E01D98-4673-4E14-9C90-EA4F1619B00B}" type="slidenum">
              <a:rPr lang="en-US" altLang="en-US" smtClean="0"/>
              <a:pPr defTabSz="913674"/>
              <a:t>171</a:t>
            </a:fld>
            <a:endParaRPr lang="en-US" alt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defTabSz="913674"/>
            <a:fld id="{72FC1675-6ECF-446D-B535-97BF7FB1F8CD}" type="slidenum">
              <a:rPr lang="en-US" altLang="en-US" smtClean="0"/>
              <a:pPr defTabSz="913674"/>
              <a:t>172</a:t>
            </a:fld>
            <a:endParaRPr lang="en-US" alt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defTabSz="913674"/>
            <a:fld id="{72C480B2-DDDB-49A9-802B-03DB91FD310A}" type="slidenum">
              <a:rPr lang="en-US" altLang="en-US" smtClean="0"/>
              <a:pPr defTabSz="913674"/>
              <a:t>173</a:t>
            </a:fld>
            <a:endParaRPr lang="en-US" alt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defTabSz="913674"/>
            <a:fld id="{DEB9D457-AF0A-4700-991A-E8C0011677A3}" type="slidenum">
              <a:rPr lang="en-US" altLang="en-US" smtClean="0"/>
              <a:pPr defTabSz="913674"/>
              <a:t>174</a:t>
            </a:fld>
            <a:endParaRPr lang="en-US" alt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defTabSz="913674"/>
            <a:fld id="{6217029E-9762-49C4-9DFE-2EA3D8242375}" type="slidenum">
              <a:rPr lang="en-US" altLang="en-US" smtClean="0"/>
              <a:pPr defTabSz="913674"/>
              <a:t>175</a:t>
            </a:fld>
            <a:endParaRPr lang="en-US" alt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defTabSz="913674"/>
            <a:fld id="{A77E953E-6C67-4CD1-8620-D9D4B6C348F4}" type="slidenum">
              <a:rPr lang="en-US" altLang="en-US" smtClean="0"/>
              <a:pPr defTabSz="913674"/>
              <a:t>176</a:t>
            </a:fld>
            <a:endParaRPr lang="en-US" alt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pPr defTabSz="913674"/>
            <a:fld id="{AC2CDE25-B5F5-45AC-A71E-722178E99425}" type="slidenum">
              <a:rPr lang="en-US" altLang="en-US" smtClean="0"/>
              <a:pPr defTabSz="913674"/>
              <a:t>177</a:t>
            </a:fld>
            <a:endParaRPr lang="en-US" alt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defTabSz="913674"/>
            <a:fld id="{2BDACF9D-EAD1-4C45-8D79-9591B0835CF0}" type="slidenum">
              <a:rPr lang="en-US" altLang="en-US" smtClean="0"/>
              <a:pPr defTabSz="913674"/>
              <a:t>178</a:t>
            </a:fld>
            <a:endParaRPr lang="en-US" alt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defTabSz="913674"/>
            <a:fld id="{F6115199-6A2C-40EE-9439-6427A434AB87}" type="slidenum">
              <a:rPr lang="en-US" altLang="en-US" smtClean="0"/>
              <a:pPr defTabSz="913674"/>
              <a:t>179</a:t>
            </a:fld>
            <a:endParaRPr lang="en-US" alt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defTabSz="913674"/>
            <a:fld id="{1F928DEB-9E71-40EB-89AD-5F977B270D72}" type="slidenum">
              <a:rPr lang="en-US" altLang="en-US" smtClean="0"/>
              <a:pPr defTabSz="913674"/>
              <a:t>180</a:t>
            </a:fld>
            <a:endParaRPr lang="en-US" alt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pPr defTabSz="913674"/>
            <a:fld id="{281DFC5B-0F03-4A19-82F1-7FE6B49808E5}" type="slidenum">
              <a:rPr lang="en-US" altLang="en-US" smtClean="0"/>
              <a:pPr defTabSz="913674"/>
              <a:t>181</a:t>
            </a:fld>
            <a:endParaRPr lang="en-US" altLang="en-US"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defTabSz="913674"/>
            <a:fld id="{DD8B3264-DC6A-44B4-B5B1-0E5422ED9C55}" type="slidenum">
              <a:rPr lang="en-US" altLang="en-US" smtClean="0"/>
              <a:pPr defTabSz="913674"/>
              <a:t>182</a:t>
            </a:fld>
            <a:endParaRPr lang="en-US" altLang="en-US"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pPr defTabSz="913674"/>
            <a:fld id="{A3BF77CB-EA0D-4BA9-A4A4-5F729D747422}" type="slidenum">
              <a:rPr lang="en-US" altLang="en-US" smtClean="0"/>
              <a:pPr defTabSz="913674"/>
              <a:t>183</a:t>
            </a:fld>
            <a:endParaRPr lang="en-US" alt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defTabSz="913674"/>
            <a:fld id="{CE981BDF-AF97-411D-A863-D485273B8F7A}" type="slidenum">
              <a:rPr lang="en-US" altLang="en-US" smtClean="0"/>
              <a:pPr defTabSz="913674"/>
              <a:t>184</a:t>
            </a:fld>
            <a:endParaRPr lang="en-US" altLang="en-US"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pPr defTabSz="913674"/>
            <a:fld id="{6AD62BB0-EEE9-43C8-A652-43E9A21C60BA}" type="slidenum">
              <a:rPr lang="en-US" altLang="en-US" smtClean="0"/>
              <a:pPr defTabSz="913674"/>
              <a:t>185</a:t>
            </a:fld>
            <a:endParaRPr lang="en-US" altLang="en-US"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defTabSz="913674"/>
            <a:fld id="{DFD240D2-8E0D-4979-81D9-AEF4D0F93760}" type="slidenum">
              <a:rPr lang="en-US" altLang="en-US" smtClean="0"/>
              <a:pPr defTabSz="913674"/>
              <a:t>186</a:t>
            </a:fld>
            <a:endParaRPr lang="en-US" altLang="en-US" dirty="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pPr defTabSz="913674"/>
            <a:fld id="{5C34B6F7-949D-42E6-A0AA-F517D934CC10}" type="slidenum">
              <a:rPr lang="en-US" altLang="en-US" smtClean="0"/>
              <a:pPr defTabSz="913674"/>
              <a:t>187</a:t>
            </a:fld>
            <a:endParaRPr lang="en-US" alt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895743"/>
            <a:fld id="{AF534370-DA29-46CC-A402-E62C502E6407}" type="slidenum">
              <a:rPr lang="en-US" altLang="en-US" smtClean="0">
                <a:latin typeface="Helvetica" pitchFamily="-84" charset="0"/>
              </a:rPr>
              <a:pPr defTabSz="895743"/>
              <a:t>52</a:t>
            </a:fld>
            <a:endParaRPr lang="en-US" altLang="en-US" dirty="0">
              <a:latin typeface="Helvetica" pitchFamily="-8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defTabSz="895743"/>
            <a:fld id="{AD689BB2-1B78-4673-89FD-C1448C2959A3}" type="slidenum">
              <a:rPr lang="en-US" altLang="en-US" smtClean="0">
                <a:latin typeface="Helvetica" pitchFamily="-84" charset="0"/>
              </a:rPr>
              <a:pPr defTabSz="895743"/>
              <a:t>56</a:t>
            </a:fld>
            <a:endParaRPr lang="en-US" altLang="en-US" dirty="0">
              <a:latin typeface="Helvetica" pitchFamily="-8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pPr defTabSz="895743"/>
            <a:fld id="{CF8F10F8-4F42-4E30-A6E2-B366227D8288}" type="slidenum">
              <a:rPr lang="en-US" altLang="en-US" smtClean="0">
                <a:latin typeface="Helvetica" pitchFamily="-84" charset="0"/>
              </a:rPr>
              <a:pPr defTabSz="895743"/>
              <a:t>57</a:t>
            </a:fld>
            <a:endParaRPr lang="en-US" altLang="en-US" dirty="0">
              <a:latin typeface="Helvetica" pitchFamily="-8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pPr defTabSz="895743"/>
            <a:fld id="{17B9F536-81BE-4E24-A9E7-CAFB4BDB5004}" type="slidenum">
              <a:rPr lang="en-US" altLang="en-US" smtClean="0">
                <a:latin typeface="Helvetica" pitchFamily="-84" charset="0"/>
              </a:rPr>
              <a:pPr defTabSz="895743"/>
              <a:t>58</a:t>
            </a:fld>
            <a:endParaRPr lang="en-US" altLang="en-US" dirty="0">
              <a:latin typeface="Helvetica" pitchFamily="-8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pPr defTabSz="895743"/>
            <a:fld id="{C8C3C276-E3FD-4937-95A3-53D2BDD5711A}" type="slidenum">
              <a:rPr lang="en-US" altLang="en-US" smtClean="0">
                <a:latin typeface="Helvetica" pitchFamily="-84" charset="0"/>
              </a:rPr>
              <a:pPr defTabSz="895743"/>
              <a:t>59</a:t>
            </a:fld>
            <a:endParaRPr lang="en-US" altLang="en-US" dirty="0">
              <a:latin typeface="Helvetica"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defTabSz="895743"/>
            <a:fld id="{D28CA1FE-4536-4E2A-8206-923951A3202B}" type="slidenum">
              <a:rPr lang="en-US" altLang="en-US" smtClean="0">
                <a:latin typeface="Helvetica" pitchFamily="-84" charset="0"/>
              </a:rPr>
              <a:pPr defTabSz="895743"/>
              <a:t>60</a:t>
            </a:fld>
            <a:endParaRPr lang="en-US" altLang="en-US" dirty="0">
              <a:latin typeface="Helvetica" pitchFamily="-8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defTabSz="895743"/>
            <a:fld id="{1B570583-7725-42B8-9F3C-D4860354ECB5}" type="slidenum">
              <a:rPr lang="en-US" altLang="en-US" smtClean="0">
                <a:latin typeface="Helvetica" pitchFamily="-84" charset="0"/>
              </a:rPr>
              <a:pPr defTabSz="895743"/>
              <a:t>61</a:t>
            </a:fld>
            <a:endParaRPr lang="en-US" altLang="en-US" dirty="0">
              <a:latin typeface="Helvetica" pitchFamily="-8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pPr defTabSz="895743"/>
            <a:fld id="{A8F3653F-6F6A-4956-BD6C-D03F47117E1F}" type="slidenum">
              <a:rPr lang="en-US" altLang="en-US" smtClean="0">
                <a:latin typeface="Helvetica" pitchFamily="-84" charset="0"/>
              </a:rPr>
              <a:pPr defTabSz="895743"/>
              <a:t>62</a:t>
            </a:fld>
            <a:endParaRPr lang="en-US" altLang="en-US" dirty="0">
              <a:latin typeface="Helvetica" pitchFamily="-8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defTabSz="895743"/>
            <a:fld id="{3282EB5C-68DA-4AA7-A868-B76966635B74}" type="slidenum">
              <a:rPr lang="en-US" altLang="en-US" smtClean="0">
                <a:latin typeface="Helvetica" pitchFamily="-84" charset="0"/>
              </a:rPr>
              <a:pPr defTabSz="895743"/>
              <a:t>63</a:t>
            </a:fld>
            <a:endParaRPr lang="en-US" altLang="en-US" dirty="0">
              <a:latin typeface="Helvetica"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defTabSz="895743"/>
            <a:fld id="{899C565D-9E9B-4ECB-90D8-95A067A97E16}" type="slidenum">
              <a:rPr lang="en-US" altLang="en-US" smtClean="0">
                <a:latin typeface="Helvetica" pitchFamily="-84" charset="0"/>
              </a:rPr>
              <a:pPr defTabSz="895743"/>
              <a:t>65</a:t>
            </a:fld>
            <a:endParaRPr lang="en-US" altLang="en-US" dirty="0">
              <a:latin typeface="Helvetica"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pPr defTabSz="895743"/>
            <a:fld id="{4C80D400-41D5-497B-A131-8356517850DB}" type="slidenum">
              <a:rPr lang="en-US" altLang="en-US" smtClean="0">
                <a:latin typeface="Helvetica" pitchFamily="-84" charset="0"/>
              </a:rPr>
              <a:pPr defTabSz="895743"/>
              <a:t>71</a:t>
            </a:fld>
            <a:endParaRPr lang="en-US" altLang="en-US" dirty="0">
              <a:latin typeface="Helvetica" pitchFamily="-8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defTabSz="895743"/>
            <a:fld id="{C3326A2F-583B-48FB-A7BF-F4D613E51ABE}" type="slidenum">
              <a:rPr lang="en-US" altLang="en-US" smtClean="0">
                <a:latin typeface="Helvetica" pitchFamily="-84" charset="0"/>
              </a:rPr>
              <a:pPr defTabSz="895743"/>
              <a:t>74</a:t>
            </a:fld>
            <a:endParaRPr lang="en-US" altLang="en-US" dirty="0">
              <a:latin typeface="Helvetica" pitchFamily="-8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defTabSz="895743"/>
            <a:fld id="{4A4C8648-4275-45E4-9A3E-366ED6D6B5F7}" type="slidenum">
              <a:rPr lang="en-US" altLang="en-US" smtClean="0">
                <a:latin typeface="Helvetica" pitchFamily="-84" charset="0"/>
              </a:rPr>
              <a:pPr defTabSz="895743"/>
              <a:t>75</a:t>
            </a:fld>
            <a:endParaRPr lang="en-US" altLang="en-US" dirty="0">
              <a:latin typeface="Helvetica" pitchFamily="-8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defTabSz="895743"/>
            <a:fld id="{16A0AC9F-C141-4449-8D47-95CEE5F94078}" type="slidenum">
              <a:rPr lang="en-US" altLang="en-US" smtClean="0">
                <a:latin typeface="Helvetica" pitchFamily="-84" charset="0"/>
              </a:rPr>
              <a:pPr defTabSz="895743"/>
              <a:t>76</a:t>
            </a:fld>
            <a:endParaRPr lang="en-US" altLang="en-US" dirty="0">
              <a:latin typeface="Helvetica"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pPr defTabSz="895743"/>
            <a:fld id="{87C5F085-3272-478A-9840-33D00B171B95}" type="slidenum">
              <a:rPr lang="en-US" altLang="en-US" smtClean="0">
                <a:latin typeface="Helvetica" pitchFamily="-84" charset="0"/>
              </a:rPr>
              <a:pPr defTabSz="895743"/>
              <a:t>77</a:t>
            </a:fld>
            <a:endParaRPr lang="en-US" altLang="en-US" dirty="0">
              <a:latin typeface="Helvetica" pitchFamily="-8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895743"/>
            <a:fld id="{80153E1C-3832-4BA6-8A17-BD3BE7C21D09}" type="slidenum">
              <a:rPr lang="en-US" altLang="en-US" smtClean="0">
                <a:latin typeface="Helvetica" pitchFamily="-84" charset="0"/>
              </a:rPr>
              <a:pPr defTabSz="895743"/>
              <a:t>78</a:t>
            </a:fld>
            <a:endParaRPr lang="en-US" altLang="en-US" dirty="0">
              <a:latin typeface="Helvetica" pitchFamily="-8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defTabSz="895743"/>
            <a:fld id="{1D467975-D59E-4DEA-A071-4E959DE5D4B6}" type="slidenum">
              <a:rPr lang="en-US" altLang="en-US" smtClean="0">
                <a:latin typeface="Helvetica" pitchFamily="-84" charset="0"/>
              </a:rPr>
              <a:pPr defTabSz="895743"/>
              <a:t>79</a:t>
            </a:fld>
            <a:endParaRPr lang="en-US" altLang="en-US" dirty="0">
              <a:latin typeface="Helvetica" pitchFamily="-8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defTabSz="895743"/>
            <a:fld id="{8D621846-0114-40D6-9383-A3367B8F510F}" type="slidenum">
              <a:rPr lang="en-US" altLang="en-US" smtClean="0">
                <a:latin typeface="Helvetica" pitchFamily="-84" charset="0"/>
              </a:rPr>
              <a:pPr defTabSz="895743"/>
              <a:t>80</a:t>
            </a:fld>
            <a:endParaRPr lang="en-US" altLang="en-US" dirty="0">
              <a:latin typeface="Helvetica" pitchFamily="-8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defTabSz="895743"/>
            <a:fld id="{F0ED9C88-D22C-413F-B203-F44BEEF8DD7E}" type="slidenum">
              <a:rPr lang="en-US" altLang="en-US" smtClean="0">
                <a:latin typeface="Helvetica" pitchFamily="-84" charset="0"/>
              </a:rPr>
              <a:pPr defTabSz="895743"/>
              <a:t>81</a:t>
            </a:fld>
            <a:endParaRPr lang="en-US" altLang="en-US" dirty="0">
              <a:latin typeface="Helvetica" pitchFamily="-8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defTabSz="895743"/>
            <a:fld id="{80101B13-2D72-4B0C-A067-0C86A6C7816D}" type="slidenum">
              <a:rPr lang="en-US" altLang="en-US" smtClean="0">
                <a:latin typeface="Helvetica" pitchFamily="-84" charset="0"/>
              </a:rPr>
              <a:pPr defTabSz="895743"/>
              <a:t>82</a:t>
            </a:fld>
            <a:endParaRPr lang="en-US" altLang="en-US" dirty="0">
              <a:latin typeface="Helvetica" pitchFamily="-8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defTabSz="895743"/>
            <a:fld id="{DD11917E-23BB-4A64-B7BF-286CD7B73949}" type="slidenum">
              <a:rPr lang="en-US" altLang="en-US" smtClean="0">
                <a:latin typeface="Helvetica" pitchFamily="-84" charset="0"/>
              </a:rPr>
              <a:pPr defTabSz="895743"/>
              <a:t>83</a:t>
            </a:fld>
            <a:endParaRPr lang="en-US" altLang="en-US" dirty="0">
              <a:latin typeface="Helvetica" pitchFamily="-8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defTabSz="895743"/>
            <a:fld id="{9790B8E7-A217-47AF-82B0-E5270BBE2443}" type="slidenum">
              <a:rPr lang="en-US" altLang="en-US" smtClean="0">
                <a:latin typeface="Helvetica" pitchFamily="-84" charset="0"/>
              </a:rPr>
              <a:pPr defTabSz="895743"/>
              <a:t>84</a:t>
            </a:fld>
            <a:endParaRPr lang="en-US" altLang="en-US" dirty="0">
              <a:latin typeface="Helvetica" pitchFamily="-8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defTabSz="895743"/>
            <a:fld id="{D44E6BCE-40ED-4427-B689-E564EE0DF672}" type="slidenum">
              <a:rPr lang="en-US" altLang="en-US" smtClean="0">
                <a:latin typeface="Helvetica" pitchFamily="-84" charset="0"/>
              </a:rPr>
              <a:pPr defTabSz="895743"/>
              <a:t>85</a:t>
            </a:fld>
            <a:endParaRPr lang="en-US" altLang="en-US" dirty="0">
              <a:latin typeface="Helvetica" pitchFamily="-8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defTabSz="895743"/>
            <a:fld id="{FFD155FC-50B0-42F3-AD87-2B4267D0C37A}" type="slidenum">
              <a:rPr lang="en-US" altLang="en-US" smtClean="0">
                <a:latin typeface="Helvetica" pitchFamily="-84" charset="0"/>
              </a:rPr>
              <a:pPr defTabSz="895743"/>
              <a:t>86</a:t>
            </a:fld>
            <a:endParaRPr lang="en-US" altLang="en-US" dirty="0">
              <a:latin typeface="Helvetica" pitchFamily="-8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008DDFAC-3CE7-412F-859E-06C3E7769514}" type="slidenum">
              <a:rPr lang="en-US" smtClean="0"/>
              <a:pPr/>
              <a:t>87</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C41FC19C-D0E2-4359-A640-722717218F8F}" type="slidenum">
              <a:rPr lang="en-US" smtClean="0"/>
              <a:pPr/>
              <a:t>88</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4A38722-90C1-40E9-B6A0-E7C8349F2D03}" type="slidenum">
              <a:rPr lang="en-US" smtClean="0"/>
              <a:pPr/>
              <a:t>89</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EE93F5D2-9C10-4D50-9BEF-BDB113350E69}" type="slidenum">
              <a:rPr lang="en-US" smtClean="0"/>
              <a:pPr/>
              <a:t>90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97C4AF43-BF71-421A-8773-07B3A8FE23B2}" type="slidenum">
              <a:rPr lang="en-US" smtClean="0"/>
              <a:pPr/>
              <a:t>93</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0CFFE62-5BB3-478C-96B9-B9938BD99C3D}" type="slidenum">
              <a:rPr lang="en-US" smtClean="0"/>
              <a:pPr/>
              <a:t>94</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E5477A0-090A-48A1-BE1F-0046A0B79038}" type="slidenum">
              <a:rPr lang="en-US" smtClean="0"/>
              <a:pPr/>
              <a:t>95</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0AFE2037-88B7-4AA7-866C-D20042B01C55}" type="slidenum">
              <a:rPr lang="en-US" smtClean="0"/>
              <a:pPr/>
              <a:t>96</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C3A82278-7593-479F-93CB-91381EFC6E4E}" type="slidenum">
              <a:rPr lang="en-US" smtClean="0"/>
              <a:pPr/>
              <a:t>97</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91B6491-8B96-44D3-A2A0-9CCD30B68630}" type="slidenum">
              <a:rPr lang="en-US" smtClean="0"/>
              <a:pPr/>
              <a:t>98</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BE0740D-4003-47DF-B315-A2568AE96238}" type="slidenum">
              <a:rPr lang="en-US" smtClean="0"/>
              <a:pPr/>
              <a:t>99</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D947CC74-198F-47BE-8535-4138CA6A42A2}" type="slidenum">
              <a:rPr lang="en-US" smtClean="0"/>
              <a:pPr/>
              <a:t>101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1ED1F430-4CCC-4E0E-9C27-CF8CE8AB27CA}" type="slidenum">
              <a:rPr lang="en-US" smtClean="0"/>
              <a:pPr/>
              <a:t>102</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7C3B21F-9354-4D9A-8DF3-B5C20BE0DB58}" type="slidenum">
              <a:rPr lang="en-US" smtClean="0"/>
              <a:pPr/>
              <a:t>103</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F9945276-B4EE-4E73-B85E-2085C9997DB0}" type="slidenum">
              <a:rPr lang="en-US" smtClean="0"/>
              <a:pPr/>
              <a:t>104</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92EE2B4-3C98-44B3-BE04-326DCCB41140}" type="slidenum">
              <a:rPr lang="en-US" smtClean="0"/>
              <a:pPr/>
              <a:t>105</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D08A2AAC-2F8C-4C69-972B-58F7BFD2532B}" type="slidenum">
              <a:rPr lang="en-US" smtClean="0"/>
              <a:pPr/>
              <a:t>107</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EC182C40-F9A0-44D3-876C-E87ECA4DAEE9}" type="slidenum">
              <a:rPr lang="en-US" smtClean="0"/>
              <a:pPr/>
              <a:t>108</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E4133976-8EF4-49D6-927A-9A53D1C9A8EE}" type="slidenum">
              <a:rPr lang="en-US" smtClean="0"/>
              <a:pPr/>
              <a:t>109</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A9311CDB-22C2-4814-B38F-BF37FDC0919F}" type="slidenum">
              <a:rPr lang="en-US" smtClean="0"/>
              <a:pPr/>
              <a:t>110</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B07EEA7-8794-4C71-8147-F5C0708C9C44}" type="slidenum">
              <a:rPr lang="en-US" smtClean="0"/>
              <a:pPr/>
              <a:t>111</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260766-EB1F-4E9E-9427-31D1D9FCA349}" type="datetimeFigureOut">
              <a:rPr lang="en-US" smtClean="0"/>
              <a:pPr/>
              <a:t>9/25/2021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60766-EB1F-4E9E-9427-31D1D9FCA349}" type="datetimeFigureOut">
              <a:rPr lang="en-US" smtClean="0"/>
              <a:pPr/>
              <a:t>9/25/2021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60766-EB1F-4E9E-9427-31D1D9FCA349}" type="datetimeFigureOut">
              <a:rPr lang="en-US" smtClean="0"/>
              <a:pPr/>
              <a:t>9/25/2021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60766-EB1F-4E9E-9427-31D1D9FCA349}" type="datetimeFigureOut">
              <a:rPr lang="en-US" smtClean="0"/>
              <a:pPr/>
              <a:t>9/25/2021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260766-EB1F-4E9E-9427-31D1D9FCA349}" type="datetimeFigureOut">
              <a:rPr lang="en-US" smtClean="0"/>
              <a:pPr/>
              <a:t>9/25/2021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260766-EB1F-4E9E-9427-31D1D9FCA349}" type="datetimeFigureOut">
              <a:rPr lang="en-US" smtClean="0"/>
              <a:pPr/>
              <a:t>9/25/2021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260766-EB1F-4E9E-9427-31D1D9FCA349}" type="datetimeFigureOut">
              <a:rPr lang="en-US" smtClean="0"/>
              <a:pPr/>
              <a:t>9/25/2021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260766-EB1F-4E9E-9427-31D1D9FCA349}" type="datetimeFigureOut">
              <a:rPr lang="en-US" smtClean="0"/>
              <a:pPr/>
              <a:t>9/25/2021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260766-EB1F-4E9E-9427-31D1D9FCA349}" type="datetimeFigureOut">
              <a:rPr lang="en-US" smtClean="0"/>
              <a:pPr/>
              <a:t>9/25/2021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260766-EB1F-4E9E-9427-31D1D9FCA349}" type="datetimeFigureOut">
              <a:rPr lang="en-US" smtClean="0"/>
              <a:pPr/>
              <a:t>9/25/2021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260766-EB1F-4E9E-9427-31D1D9FCA349}" type="datetimeFigureOut">
              <a:rPr lang="en-US" smtClean="0"/>
              <a:pPr/>
              <a:t>9/25/2021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60766-EB1F-4E9E-9427-31D1D9FCA349}" type="datetimeFigureOut">
              <a:rPr lang="en-US" smtClean="0"/>
              <a:pPr/>
              <a:t>9/25/2021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2615F-0008-4C30-BD19-C8FC9BE8098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1.xml"/><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7.wmf"/><Relationship Id="rId4" Type="http://schemas.openxmlformats.org/officeDocument/2006/relationships/oleObject" Target="../embeddings/oleObject1.bin"/></Relationships>
</file>

<file path=ppt/slides/_rels/slide1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5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 300- Operating Systems</a:t>
            </a:r>
            <a:br>
              <a:rPr lang="en-US" dirty="0"/>
            </a:br>
            <a:r>
              <a:rPr lang="en-US" dirty="0"/>
              <a:t>Process Management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960438" y="144463"/>
            <a:ext cx="8229600" cy="576262"/>
          </a:xfrm>
        </p:spPr>
        <p:txBody>
          <a:bodyPr>
            <a:normAutofit fontScale="90000"/>
          </a:bodyPr>
          <a:lstStyle/>
          <a:p>
            <a:r>
              <a:rPr lang="en-US" altLang="en-US"/>
              <a:t>Process Representation in Linux</a:t>
            </a:r>
          </a:p>
        </p:txBody>
      </p:sp>
      <p:sp>
        <p:nvSpPr>
          <p:cNvPr id="14339" name="Content Placeholder 2"/>
          <p:cNvSpPr>
            <a:spLocks noGrp="1"/>
          </p:cNvSpPr>
          <p:nvPr>
            <p:ph idx="1"/>
          </p:nvPr>
        </p:nvSpPr>
        <p:spPr/>
        <p:txBody>
          <a:bodyPr/>
          <a:lstStyle/>
          <a:p>
            <a:pPr>
              <a:buFont typeface="Monotype Sorts" pitchFamily="-84" charset="2"/>
              <a:buNone/>
            </a:pPr>
            <a:r>
              <a:rPr lang="en-US" altLang="en-US"/>
              <a:t>Represented by the C structure </a:t>
            </a:r>
            <a:r>
              <a:rPr lang="en-US" altLang="en-US">
                <a:latin typeface="Courier New" pitchFamily="49" charset="0"/>
                <a:cs typeface="Courier New" pitchFamily="49" charset="0"/>
              </a:rPr>
              <a:t>task_struct</a:t>
            </a:r>
          </a:p>
          <a:p>
            <a:pPr>
              <a:buFont typeface="Monotype Sorts" pitchFamily="-84" charset="2"/>
              <a:buNone/>
            </a:pPr>
            <a:br>
              <a:rPr lang="en-US" altLang="en-US">
                <a:latin typeface="Courier New" pitchFamily="49" charset="0"/>
                <a:cs typeface="Courier New" pitchFamily="49" charset="0"/>
              </a:rPr>
            </a:br>
            <a:r>
              <a:rPr lang="en-US" altLang="en-US" sz="1600">
                <a:latin typeface="Courier New" pitchFamily="49" charset="0"/>
                <a:cs typeface="Courier New" pitchFamily="49" charset="0"/>
              </a:rPr>
              <a:t>pid t_pid; /* process identifier */ </a:t>
            </a:r>
            <a:br>
              <a:rPr lang="en-US" altLang="en-US" sz="1600">
                <a:latin typeface="Courier New" pitchFamily="49" charset="0"/>
                <a:cs typeface="Courier New" pitchFamily="49" charset="0"/>
              </a:rPr>
            </a:br>
            <a:r>
              <a:rPr lang="en-US" altLang="en-US" sz="1600">
                <a:latin typeface="Courier New" pitchFamily="49" charset="0"/>
                <a:cs typeface="Courier New" pitchFamily="49" charset="0"/>
              </a:rPr>
              <a:t>long state; /* state of the process */ </a:t>
            </a:r>
            <a:br>
              <a:rPr lang="en-US" altLang="en-US" sz="1600">
                <a:latin typeface="Courier New" pitchFamily="49" charset="0"/>
                <a:cs typeface="Courier New" pitchFamily="49" charset="0"/>
              </a:rPr>
            </a:br>
            <a:r>
              <a:rPr lang="en-US" altLang="en-US" sz="1600">
                <a:latin typeface="Courier New" pitchFamily="49" charset="0"/>
                <a:cs typeface="Courier New" pitchFamily="49" charset="0"/>
              </a:rPr>
              <a:t>unsigned int time_slice /* scheduling information */ </a:t>
            </a:r>
            <a:br>
              <a:rPr lang="en-US" altLang="en-US" sz="1600">
                <a:latin typeface="Courier New" pitchFamily="49" charset="0"/>
                <a:cs typeface="Courier New" pitchFamily="49" charset="0"/>
              </a:rPr>
            </a:br>
            <a:r>
              <a:rPr lang="en-US" altLang="en-US" sz="1600">
                <a:latin typeface="Courier New" pitchFamily="49" charset="0"/>
                <a:cs typeface="Courier New" pitchFamily="49" charset="0"/>
              </a:rPr>
              <a:t>struct task_struct *parent; /* this process</a:t>
            </a:r>
            <a:r>
              <a:rPr lang="ja-JP" altLang="en-US" sz="1600">
                <a:latin typeface="Courier New" pitchFamily="49" charset="0"/>
                <a:cs typeface="Courier New" pitchFamily="49" charset="0"/>
              </a:rPr>
              <a:t>’</a:t>
            </a:r>
            <a:r>
              <a:rPr lang="en-US" altLang="ja-JP" sz="1600">
                <a:latin typeface="Courier New" pitchFamily="49" charset="0"/>
                <a:cs typeface="Courier New" pitchFamily="49" charset="0"/>
              </a:rPr>
              <a:t>s parent */ </a:t>
            </a:r>
            <a:br>
              <a:rPr lang="en-US" altLang="ja-JP" sz="1600">
                <a:latin typeface="Courier New" pitchFamily="49" charset="0"/>
                <a:cs typeface="Courier New" pitchFamily="49" charset="0"/>
              </a:rPr>
            </a:br>
            <a:r>
              <a:rPr lang="en-US" altLang="ja-JP" sz="1600">
                <a:latin typeface="Courier New" pitchFamily="49" charset="0"/>
                <a:cs typeface="Courier New" pitchFamily="49" charset="0"/>
              </a:rPr>
              <a:t>struct list_head children; /* this process</a:t>
            </a:r>
            <a:r>
              <a:rPr lang="ja-JP" altLang="en-US" sz="1600">
                <a:latin typeface="Courier New" pitchFamily="49" charset="0"/>
                <a:cs typeface="Courier New" pitchFamily="49" charset="0"/>
              </a:rPr>
              <a:t>’</a:t>
            </a:r>
            <a:r>
              <a:rPr lang="en-US" altLang="ja-JP" sz="1600">
                <a:latin typeface="Courier New" pitchFamily="49" charset="0"/>
                <a:cs typeface="Courier New" pitchFamily="49" charset="0"/>
              </a:rPr>
              <a:t>s children */ </a:t>
            </a:r>
            <a:br>
              <a:rPr lang="en-US" altLang="ja-JP" sz="1600">
                <a:latin typeface="Courier New" pitchFamily="49" charset="0"/>
                <a:cs typeface="Courier New" pitchFamily="49" charset="0"/>
              </a:rPr>
            </a:br>
            <a:r>
              <a:rPr lang="en-US" altLang="ja-JP" sz="1600">
                <a:latin typeface="Courier New" pitchFamily="49" charset="0"/>
                <a:cs typeface="Courier New" pitchFamily="49" charset="0"/>
              </a:rPr>
              <a:t>struct files_struct *files; /* list of open files */ </a:t>
            </a:r>
            <a:br>
              <a:rPr lang="en-US" altLang="ja-JP" sz="1600">
                <a:latin typeface="Courier New" pitchFamily="49" charset="0"/>
                <a:cs typeface="Courier New" pitchFamily="49" charset="0"/>
              </a:rPr>
            </a:br>
            <a:r>
              <a:rPr lang="en-US" altLang="ja-JP" sz="1600">
                <a:latin typeface="Courier New" pitchFamily="49" charset="0"/>
                <a:cs typeface="Courier New" pitchFamily="49" charset="0"/>
              </a:rPr>
              <a:t>struct mm_struct *mm; /* address space of this process */</a:t>
            </a:r>
            <a:endParaRPr lang="en-US" altLang="en-US" sz="1600">
              <a:latin typeface="Courier New" pitchFamily="49" charset="0"/>
              <a:cs typeface="Courier New" pitchFamily="49" charset="0"/>
            </a:endParaRPr>
          </a:p>
        </p:txBody>
      </p:sp>
      <p:pic>
        <p:nvPicPr>
          <p:cNvPr id="14340" name="Picture 3" descr="C:\Users\as668\Desktop\in-3_1.jpg"/>
          <p:cNvPicPr>
            <a:picLocks noChangeAspect="1" noChangeArrowheads="1"/>
          </p:cNvPicPr>
          <p:nvPr/>
        </p:nvPicPr>
        <p:blipFill>
          <a:blip r:embed="rId2"/>
          <a:srcRect/>
          <a:stretch>
            <a:fillRect/>
          </a:stretch>
        </p:blipFill>
        <p:spPr bwMode="auto">
          <a:xfrm>
            <a:off x="1627188" y="4610100"/>
            <a:ext cx="5865812" cy="2019300"/>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898650" y="2058988"/>
            <a:ext cx="1674813" cy="376237"/>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6" name="Rectangle 5"/>
          <p:cNvSpPr/>
          <p:nvPr/>
        </p:nvSpPr>
        <p:spPr bwMode="auto">
          <a:xfrm>
            <a:off x="1906588" y="1419225"/>
            <a:ext cx="1674812" cy="34607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19460" name="Title 1"/>
          <p:cNvSpPr>
            <a:spLocks noGrp="1"/>
          </p:cNvSpPr>
          <p:nvPr>
            <p:ph type="title"/>
          </p:nvPr>
        </p:nvSpPr>
        <p:spPr>
          <a:xfrm>
            <a:off x="1193800" y="119063"/>
            <a:ext cx="8154988" cy="576262"/>
          </a:xfrm>
        </p:spPr>
        <p:txBody>
          <a:bodyPr/>
          <a:lstStyle/>
          <a:p>
            <a:r>
              <a:rPr lang="en-US" sz="2400"/>
              <a:t>Solution to Critical-section Problem Using Locks</a:t>
            </a:r>
          </a:p>
        </p:txBody>
      </p:sp>
      <p:sp>
        <p:nvSpPr>
          <p:cNvPr id="19461" name="Content Placeholder 2"/>
          <p:cNvSpPr>
            <a:spLocks noGrp="1"/>
          </p:cNvSpPr>
          <p:nvPr>
            <p:ph idx="1"/>
          </p:nvPr>
        </p:nvSpPr>
        <p:spPr>
          <a:xfrm>
            <a:off x="996950" y="1103313"/>
            <a:ext cx="7727950" cy="4530725"/>
          </a:xfrm>
        </p:spPr>
        <p:txBody>
          <a:bodyPr/>
          <a:lstStyle/>
          <a:p>
            <a:pPr>
              <a:buFont typeface="Monotype Sorts" pitchFamily="-84" charset="2"/>
              <a:buNone/>
            </a:pPr>
            <a:r>
              <a:rPr lang="en-US" sz="1400" b="1">
                <a:solidFill>
                  <a:srgbClr val="000000"/>
                </a:solidFill>
                <a:latin typeface="Courier New" pitchFamily="49" charset="0"/>
                <a:cs typeface="Courier New" pitchFamily="49" charset="0"/>
              </a:rPr>
              <a:t>	</a:t>
            </a:r>
            <a:r>
              <a:rPr lang="en-US" sz="1600" b="1">
                <a:solidFill>
                  <a:srgbClr val="000000"/>
                </a:solidFill>
                <a:latin typeface="Courier New" pitchFamily="49" charset="0"/>
                <a:cs typeface="Courier New" pitchFamily="49" charset="0"/>
              </a:rPr>
              <a:t>do { </a:t>
            </a:r>
          </a:p>
          <a:p>
            <a:pPr>
              <a:buFont typeface="Monotype Sorts" pitchFamily="-84" charset="2"/>
              <a:buNone/>
            </a:pPr>
            <a:r>
              <a:rPr lang="en-US" sz="1600" b="1">
                <a:solidFill>
                  <a:srgbClr val="000000"/>
                </a:solidFill>
                <a:latin typeface="Courier New" pitchFamily="49" charset="0"/>
                <a:cs typeface="Courier New" pitchFamily="49" charset="0"/>
              </a:rPr>
              <a:t>		acquire lock </a:t>
            </a:r>
          </a:p>
          <a:p>
            <a:pPr>
              <a:buFont typeface="Monotype Sorts" pitchFamily="-84" charset="2"/>
              <a:buNone/>
            </a:pPr>
            <a:r>
              <a:rPr lang="en-US" sz="1600" b="1">
                <a:solidFill>
                  <a:srgbClr val="000000"/>
                </a:solidFill>
                <a:latin typeface="Courier New" pitchFamily="49" charset="0"/>
                <a:cs typeface="Courier New" pitchFamily="49" charset="0"/>
              </a:rPr>
              <a:t>			critical section </a:t>
            </a:r>
          </a:p>
          <a:p>
            <a:pPr>
              <a:buFont typeface="Monotype Sorts" pitchFamily="-84" charset="2"/>
              <a:buNone/>
            </a:pPr>
            <a:r>
              <a:rPr lang="en-US" sz="1600" b="1">
                <a:solidFill>
                  <a:srgbClr val="000000"/>
                </a:solidFill>
                <a:latin typeface="Courier New" pitchFamily="49" charset="0"/>
                <a:cs typeface="Courier New" pitchFamily="49" charset="0"/>
              </a:rPr>
              <a:t>		release lock </a:t>
            </a:r>
          </a:p>
          <a:p>
            <a:pPr>
              <a:buFont typeface="Monotype Sorts" pitchFamily="-84" charset="2"/>
              <a:buNone/>
            </a:pPr>
            <a:r>
              <a:rPr lang="en-US" sz="1600" b="1">
                <a:solidFill>
                  <a:srgbClr val="000000"/>
                </a:solidFill>
                <a:latin typeface="Courier New" pitchFamily="49" charset="0"/>
                <a:cs typeface="Courier New" pitchFamily="49" charset="0"/>
              </a:rPr>
              <a:t>			remainder section </a:t>
            </a:r>
          </a:p>
          <a:p>
            <a:pPr>
              <a:buFont typeface="Monotype Sorts" pitchFamily="-84" charset="2"/>
              <a:buNone/>
            </a:pPr>
            <a:r>
              <a:rPr lang="en-US" sz="1600" b="1">
                <a:solidFill>
                  <a:srgbClr val="000000"/>
                </a:solidFill>
                <a:latin typeface="Courier New" pitchFamily="49" charset="0"/>
                <a:cs typeface="Courier New" pitchFamily="49" charset="0"/>
              </a:rPr>
              <a:t>	} while (TRUE); </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87463" y="161925"/>
            <a:ext cx="7399337" cy="576263"/>
          </a:xfrm>
        </p:spPr>
        <p:txBody>
          <a:bodyPr>
            <a:normAutofit fontScale="90000"/>
          </a:bodyPr>
          <a:lstStyle/>
          <a:p>
            <a:pPr eaLnBrk="1" hangingPunct="1"/>
            <a:r>
              <a:rPr lang="en-US"/>
              <a:t>test_and_set  Instruction </a:t>
            </a:r>
          </a:p>
        </p:txBody>
      </p:sp>
      <p:sp>
        <p:nvSpPr>
          <p:cNvPr id="20483" name="Rectangle 3"/>
          <p:cNvSpPr>
            <a:spLocks noGrp="1" noChangeArrowheads="1"/>
          </p:cNvSpPr>
          <p:nvPr>
            <p:ph idx="1"/>
          </p:nvPr>
        </p:nvSpPr>
        <p:spPr>
          <a:xfrm>
            <a:off x="806450" y="827088"/>
            <a:ext cx="7408863" cy="4422775"/>
          </a:xfrm>
        </p:spPr>
        <p:txBody>
          <a:bodyPr>
            <a:normAutofit fontScale="92500" lnSpcReduction="20000"/>
          </a:bodyPr>
          <a:lstStyle/>
          <a:p>
            <a:pPr>
              <a:lnSpc>
                <a:spcPct val="90000"/>
              </a:lnSpc>
              <a:buFont typeface="Monotype Sorts" pitchFamily="-84" charset="2"/>
              <a:buNone/>
              <a:tabLst>
                <a:tab pos="739775" algn="l"/>
                <a:tab pos="1020763" algn="l"/>
                <a:tab pos="1257300" algn="l"/>
              </a:tabLst>
            </a:pPr>
            <a:endParaRPr lang="en-US"/>
          </a:p>
          <a:p>
            <a:pPr>
              <a:lnSpc>
                <a:spcPct val="90000"/>
              </a:lnSpc>
              <a:buFont typeface="Monotype Sorts" pitchFamily="-84" charset="2"/>
              <a:buNone/>
              <a:tabLst>
                <a:tab pos="739775" algn="l"/>
                <a:tab pos="1020763" algn="l"/>
                <a:tab pos="1257300" algn="l"/>
              </a:tabLst>
            </a:pPr>
            <a:r>
              <a:rPr lang="en-US"/>
              <a:t>   Definition:</a:t>
            </a:r>
            <a:endParaRPr lang="en-US" b="1">
              <a:solidFill>
                <a:srgbClr val="000000"/>
              </a:solidFill>
              <a:latin typeface="Courier New" pitchFamily="49" charset="0"/>
              <a:cs typeface="Courier New" pitchFamily="49" charset="0"/>
            </a:endParaRPr>
          </a:p>
          <a:p>
            <a:pPr>
              <a:lnSpc>
                <a:spcPct val="90000"/>
              </a:lnSpc>
              <a:buFont typeface="Monotype Sorts" pitchFamily="-84" charset="2"/>
              <a:buNone/>
              <a:tabLst>
                <a:tab pos="739775" algn="l"/>
                <a:tab pos="1020763" algn="l"/>
                <a:tab pos="1257300" algn="l"/>
              </a:tabLst>
            </a:pPr>
            <a:r>
              <a:rPr lang="en-US" b="1">
                <a:solidFill>
                  <a:srgbClr val="000000"/>
                </a:solidFill>
                <a:latin typeface="Courier New" pitchFamily="49" charset="0"/>
                <a:cs typeface="Courier New" pitchFamily="49" charset="0"/>
              </a:rPr>
              <a:t>       </a:t>
            </a:r>
            <a:r>
              <a:rPr lang="en-US" sz="1600" b="1">
                <a:solidFill>
                  <a:srgbClr val="000000"/>
                </a:solidFill>
                <a:latin typeface="Courier New" pitchFamily="49" charset="0"/>
                <a:cs typeface="Courier New" pitchFamily="49" charset="0"/>
              </a:rPr>
              <a:t>boolean test_and_set (boolean *target)</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boolean rv = *target;</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*target = TRUE;</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return rv:</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a:t>
            </a:r>
            <a:endParaRPr lang="en-US" sz="1600">
              <a:solidFill>
                <a:srgbClr val="0000FF"/>
              </a:solidFill>
            </a:endParaRPr>
          </a:p>
          <a:p>
            <a:pPr>
              <a:lnSpc>
                <a:spcPct val="90000"/>
              </a:lnSpc>
              <a:buFont typeface="Monotype Sorts" pitchFamily="-84" charset="2"/>
              <a:buAutoNum type="arabicPeriod"/>
              <a:tabLst>
                <a:tab pos="739775" algn="l"/>
                <a:tab pos="1020763" algn="l"/>
                <a:tab pos="1257300" algn="l"/>
              </a:tabLst>
            </a:pPr>
            <a:r>
              <a:rPr lang="en-US"/>
              <a:t>Executed atomically</a:t>
            </a:r>
          </a:p>
          <a:p>
            <a:pPr>
              <a:lnSpc>
                <a:spcPct val="90000"/>
              </a:lnSpc>
              <a:buFont typeface="Monotype Sorts" pitchFamily="-84" charset="2"/>
              <a:buAutoNum type="arabicPeriod"/>
              <a:tabLst>
                <a:tab pos="739775" algn="l"/>
                <a:tab pos="1020763" algn="l"/>
                <a:tab pos="1257300" algn="l"/>
              </a:tabLst>
            </a:pPr>
            <a:r>
              <a:rPr lang="en-US"/>
              <a:t>Returns the original value of passed parameter</a:t>
            </a:r>
          </a:p>
          <a:p>
            <a:pPr>
              <a:lnSpc>
                <a:spcPct val="90000"/>
              </a:lnSpc>
              <a:buFont typeface="Monotype Sorts" pitchFamily="-84" charset="2"/>
              <a:buAutoNum type="arabicPeriod"/>
              <a:tabLst>
                <a:tab pos="739775" algn="l"/>
                <a:tab pos="1020763" algn="l"/>
                <a:tab pos="1257300" algn="l"/>
              </a:tabLst>
            </a:pPr>
            <a:r>
              <a:rPr lang="en-US"/>
              <a:t>Set the new value of passed parameter to </a:t>
            </a:r>
            <a:r>
              <a:rPr lang="en-US" altLang="en-US"/>
              <a:t>“</a:t>
            </a:r>
            <a:r>
              <a:rPr lang="en-US"/>
              <a:t>TRUE</a:t>
            </a:r>
            <a:r>
              <a:rPr lang="en-US" altLang="en-US"/>
              <a:t>”</a:t>
            </a:r>
            <a:r>
              <a:rPr lang="en-US"/>
              <a:t>.</a:t>
            </a:r>
          </a:p>
          <a:p>
            <a:pPr>
              <a:lnSpc>
                <a:spcPct val="90000"/>
              </a:lnSpc>
              <a:buFont typeface="Monotype Sorts" pitchFamily="-84" charset="2"/>
              <a:buAutoNum type="arabicPeriod"/>
              <a:tabLst>
                <a:tab pos="739775" algn="l"/>
                <a:tab pos="1020763" algn="l"/>
                <a:tab pos="1257300" algn="l"/>
              </a:tabLst>
            </a:pPr>
            <a:endParaRPr lang="en-US">
              <a:solidFill>
                <a:srgbClr val="0000F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49313" y="161925"/>
            <a:ext cx="7837487" cy="576263"/>
          </a:xfrm>
        </p:spPr>
        <p:txBody>
          <a:bodyPr>
            <a:normAutofit fontScale="90000"/>
          </a:bodyPr>
          <a:lstStyle/>
          <a:p>
            <a:pPr eaLnBrk="1" hangingPunct="1"/>
            <a:r>
              <a:rPr lang="en-US"/>
              <a:t>Solution using test_and_set()</a:t>
            </a:r>
          </a:p>
        </p:txBody>
      </p:sp>
      <p:sp>
        <p:nvSpPr>
          <p:cNvPr id="18435" name="Rectangle 3"/>
          <p:cNvSpPr>
            <a:spLocks noGrp="1" noChangeArrowheads="1"/>
          </p:cNvSpPr>
          <p:nvPr>
            <p:ph idx="1"/>
          </p:nvPr>
        </p:nvSpPr>
        <p:spPr>
          <a:xfrm>
            <a:off x="869950" y="1193800"/>
            <a:ext cx="6865938" cy="4749800"/>
          </a:xfrm>
        </p:spPr>
        <p:txBody>
          <a:bodyPr>
            <a:normAutofit lnSpcReduction="10000"/>
          </a:bodyPr>
          <a:lstStyle/>
          <a:p>
            <a:pPr marL="342866" indent="-342866">
              <a:lnSpc>
                <a:spcPct val="90000"/>
              </a:lnSpc>
              <a:buFont typeface="Monotype Sorts" charset="0"/>
              <a:buChar char="n"/>
              <a:tabLst>
                <a:tab pos="742278" algn="l"/>
                <a:tab pos="1023411" algn="l"/>
                <a:tab pos="1258984" algn="l"/>
              </a:tabLst>
              <a:defRPr/>
            </a:pPr>
            <a:r>
              <a:rPr lang="en-US" dirty="0">
                <a:ea typeface="ＭＳ Ｐゴシック" charset="0"/>
                <a:cs typeface="ＭＳ Ｐゴシック" charset="0"/>
              </a:rPr>
              <a:t>Shared Boolean variable lock, initialized to FALSE</a:t>
            </a:r>
          </a:p>
          <a:p>
            <a:pPr marL="342866" indent="-342866">
              <a:lnSpc>
                <a:spcPct val="90000"/>
              </a:lnSpc>
              <a:buFont typeface="Monotype Sorts" charset="0"/>
              <a:buChar char="n"/>
              <a:tabLst>
                <a:tab pos="742278" algn="l"/>
                <a:tab pos="1023411" algn="l"/>
                <a:tab pos="1258984" algn="l"/>
              </a:tabLst>
              <a:defRPr/>
            </a:pPr>
            <a:r>
              <a:rPr lang="en-US" dirty="0">
                <a:ea typeface="ＭＳ Ｐゴシック" charset="0"/>
                <a:cs typeface="ＭＳ Ｐゴシック" charset="0"/>
              </a:rPr>
              <a:t>Solution:</a:t>
            </a:r>
            <a:endParaRPr lang="en-US" sz="1400" b="1" dirty="0">
              <a:latin typeface="Courier New"/>
              <a:ea typeface="ＭＳ Ｐゴシック" charset="0"/>
              <a:cs typeface="Courier New"/>
            </a:endParaRPr>
          </a:p>
          <a:p>
            <a:pPr marL="0" indent="0">
              <a:buFont typeface="Monotype Sorts" pitchFamily="-84" charset="2"/>
              <a:buNone/>
              <a:defRPr/>
            </a:pPr>
            <a:r>
              <a:rPr lang="en-US" sz="1400" b="1" dirty="0">
                <a:latin typeface="Courier New"/>
                <a:ea typeface="ＭＳ Ｐゴシック" pitchFamily="-84" charset="-128"/>
                <a:cs typeface="Courier New"/>
              </a:rPr>
              <a:t>       </a:t>
            </a:r>
            <a:r>
              <a:rPr lang="en-US" altLang="en-US" sz="1600" b="1" dirty="0" err="1">
                <a:solidFill>
                  <a:srgbClr val="000000"/>
                </a:solidFill>
                <a:latin typeface="Courier New" pitchFamily="49" charset="0"/>
                <a:cs typeface="Courier New" pitchFamily="49" charset="0"/>
              </a:rPr>
              <a:t>do {</a:t>
            </a:r>
            <a:br>
              <a:rPr lang="en-US" altLang="en-US" sz="1600" b="1" dirty="0" err="1">
                <a:solidFill>
                  <a:srgbClr val="000000"/>
                </a:solidFill>
                <a:latin typeface="Courier New" pitchFamily="49" charset="0"/>
                <a:cs typeface="Courier New" pitchFamily="49" charset="0"/>
              </a:rPr>
            </a:br>
            <a:r>
              <a:rPr lang="en-US" altLang="en-US" sz="1600" b="1" dirty="0" err="1">
                <a:solidFill>
                  <a:srgbClr val="000000"/>
                </a:solidFill>
                <a:latin typeface="Courier New" pitchFamily="49" charset="0"/>
                <a:cs typeface="Courier New" pitchFamily="49" charset="0"/>
              </a:rPr>
              <a:t>          while (test_and_set(&amp;lock))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 /* do nothing */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 critical section */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lock = false;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 remainder section */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 while (true);</a:t>
            </a:r>
            <a:r>
              <a:rPr lang="en-US" altLang="en-US" b="1" dirty="0" err="1">
                <a:solidFill>
                  <a:srgbClr val="000000"/>
                </a:solidFill>
                <a:latin typeface="Courier New" pitchFamily="49" charset="0"/>
                <a:cs typeface="Courier New" pitchFamily="49" charset="0"/>
              </a:rPr>
              <a:t> </a:t>
            </a:r>
          </a:p>
          <a:p>
            <a:pPr marL="0" indent="0">
              <a:lnSpc>
                <a:spcPct val="90000"/>
              </a:lnSpc>
              <a:buFont typeface="Monotype Sorts" pitchFamily="-84" charset="2"/>
              <a:buNone/>
              <a:tabLst>
                <a:tab pos="742278" algn="l"/>
                <a:tab pos="1023411" algn="l"/>
                <a:tab pos="1258984" algn="l"/>
              </a:tabLst>
              <a:defRPr/>
            </a:pPr>
            <a:endParaRPr lang="en-US" dirty="0">
              <a:solidFill>
                <a:srgbClr val="0000FF"/>
              </a:solidFill>
              <a:ea typeface="ＭＳ Ｐゴシック" charset="0"/>
              <a:cs typeface="ＭＳ Ｐゴシック" charset="0"/>
            </a:endParaRPr>
          </a:p>
          <a:p>
            <a:pPr marL="0" indent="0">
              <a:lnSpc>
                <a:spcPct val="90000"/>
              </a:lnSpc>
              <a:buFont typeface="Monotype Sorts" pitchFamily="-84" charset="2"/>
              <a:buNone/>
              <a:tabLst>
                <a:tab pos="742278" algn="l"/>
                <a:tab pos="1023411" algn="l"/>
                <a:tab pos="1258984" algn="l"/>
              </a:tabLst>
              <a:defRPr/>
            </a:pPr>
            <a:r>
              <a:rPr lang="en-US" dirty="0">
                <a:ea typeface="ＭＳ Ｐゴシック" charset="0"/>
                <a:cs typeface="ＭＳ Ｐゴシック" charset="0"/>
              </a:rPr>
              <a:t>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63625" y="277813"/>
            <a:ext cx="7623175" cy="576262"/>
          </a:xfrm>
        </p:spPr>
        <p:txBody>
          <a:bodyPr>
            <a:normAutofit fontScale="90000"/>
          </a:bodyPr>
          <a:lstStyle/>
          <a:p>
            <a:pPr eaLnBrk="1" hangingPunct="1"/>
            <a:r>
              <a:rPr lang="en-US"/>
              <a:t>compare_and_swap Instruction</a:t>
            </a:r>
          </a:p>
        </p:txBody>
      </p:sp>
      <p:sp>
        <p:nvSpPr>
          <p:cNvPr id="22531" name="Rectangle 3"/>
          <p:cNvSpPr>
            <a:spLocks noGrp="1" noChangeArrowheads="1"/>
          </p:cNvSpPr>
          <p:nvPr>
            <p:ph idx="1"/>
          </p:nvPr>
        </p:nvSpPr>
        <p:spPr>
          <a:xfrm>
            <a:off x="806450" y="850900"/>
            <a:ext cx="7916863" cy="4867275"/>
          </a:xfrm>
        </p:spPr>
        <p:txBody>
          <a:bodyPr>
            <a:normAutofit fontScale="92500" lnSpcReduction="20000"/>
          </a:bodyPr>
          <a:lstStyle/>
          <a:p>
            <a:pPr>
              <a:lnSpc>
                <a:spcPct val="90000"/>
              </a:lnSpc>
              <a:buFont typeface="Monotype Sorts" pitchFamily="-84" charset="2"/>
              <a:buNone/>
              <a:tabLst>
                <a:tab pos="741363" algn="l"/>
                <a:tab pos="1022350" algn="l"/>
                <a:tab pos="1258888" algn="l"/>
              </a:tabLst>
            </a:pPr>
            <a:endParaRPr lang="en-US"/>
          </a:p>
          <a:p>
            <a:pPr>
              <a:lnSpc>
                <a:spcPct val="90000"/>
              </a:lnSpc>
              <a:buFont typeface="Monotype Sorts" pitchFamily="-84" charset="2"/>
              <a:buNone/>
              <a:tabLst>
                <a:tab pos="741363" algn="l"/>
                <a:tab pos="1022350" algn="l"/>
                <a:tab pos="1258888" algn="l"/>
              </a:tabLst>
            </a:pPr>
            <a:r>
              <a:rPr lang="en-US"/>
              <a:t>Definition:</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int compare _and_swap(int *value, int expected, int new_value) { </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int temp = *value; </a:t>
            </a:r>
          </a:p>
          <a:p>
            <a:pPr>
              <a:buFont typeface="Monotype Sorts" pitchFamily="-84" charset="2"/>
              <a:buNone/>
              <a:tabLst>
                <a:tab pos="741363" algn="l"/>
                <a:tab pos="1022350" algn="l"/>
                <a:tab pos="1258888" algn="l"/>
              </a:tabLst>
            </a:pPr>
            <a:endParaRPr lang="en-US" sz="1400" b="1">
              <a:latin typeface="Courier New" pitchFamily="49" charset="0"/>
              <a:cs typeface="Courier New" pitchFamily="49" charset="0"/>
            </a:endParaRP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if (*value == expected) </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*value = new_value; </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return temp; </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 </a:t>
            </a:r>
          </a:p>
          <a:p>
            <a:pPr>
              <a:lnSpc>
                <a:spcPct val="90000"/>
              </a:lnSpc>
              <a:buFont typeface="Monotype Sorts" pitchFamily="-84" charset="2"/>
              <a:buAutoNum type="arabicPeriod"/>
              <a:tabLst>
                <a:tab pos="741363" algn="l"/>
                <a:tab pos="1022350" algn="l"/>
                <a:tab pos="1258888" algn="l"/>
              </a:tabLst>
            </a:pPr>
            <a:r>
              <a:rPr lang="en-US"/>
              <a:t>Executed atomically</a:t>
            </a:r>
          </a:p>
          <a:p>
            <a:pPr>
              <a:lnSpc>
                <a:spcPct val="90000"/>
              </a:lnSpc>
              <a:buFont typeface="Monotype Sorts" pitchFamily="-84" charset="2"/>
              <a:buAutoNum type="arabicPeriod"/>
              <a:tabLst>
                <a:tab pos="741363" algn="l"/>
                <a:tab pos="1022350" algn="l"/>
                <a:tab pos="1258888" algn="l"/>
              </a:tabLst>
            </a:pPr>
            <a:r>
              <a:rPr lang="en-US"/>
              <a:t>Returns the original value of passed parameter </a:t>
            </a:r>
            <a:r>
              <a:rPr lang="en-US" altLang="en-US"/>
              <a:t>“</a:t>
            </a:r>
            <a:r>
              <a:rPr lang="en-US"/>
              <a:t>value</a:t>
            </a:r>
            <a:r>
              <a:rPr lang="en-US" altLang="en-US"/>
              <a:t>”</a:t>
            </a:r>
            <a:endParaRPr lang="en-US"/>
          </a:p>
          <a:p>
            <a:pPr>
              <a:lnSpc>
                <a:spcPct val="90000"/>
              </a:lnSpc>
              <a:buFont typeface="Monotype Sorts" pitchFamily="-84" charset="2"/>
              <a:buAutoNum type="arabicPeriod"/>
              <a:tabLst>
                <a:tab pos="741363" algn="l"/>
                <a:tab pos="1022350" algn="l"/>
                <a:tab pos="1258888" algn="l"/>
              </a:tabLst>
            </a:pPr>
            <a:r>
              <a:rPr lang="en-US"/>
              <a:t>Set  the variable </a:t>
            </a:r>
            <a:r>
              <a:rPr lang="en-US" altLang="en-US"/>
              <a:t>“</a:t>
            </a:r>
            <a:r>
              <a:rPr lang="en-US"/>
              <a:t>value</a:t>
            </a:r>
            <a:r>
              <a:rPr lang="en-US" altLang="en-US"/>
              <a:t>”</a:t>
            </a:r>
            <a:r>
              <a:rPr lang="en-US"/>
              <a:t>  the value of the passed parameter </a:t>
            </a:r>
            <a:r>
              <a:rPr lang="en-US" altLang="en-US"/>
              <a:t>“</a:t>
            </a:r>
            <a:r>
              <a:rPr lang="en-US"/>
              <a:t>new_value</a:t>
            </a:r>
            <a:r>
              <a:rPr lang="en-US" altLang="en-US"/>
              <a:t>”</a:t>
            </a:r>
            <a:r>
              <a:rPr lang="en-US"/>
              <a:t> but only if </a:t>
            </a:r>
            <a:r>
              <a:rPr lang="en-US" altLang="en-US"/>
              <a:t>“</a:t>
            </a:r>
            <a:r>
              <a:rPr lang="en-US"/>
              <a:t>value</a:t>
            </a:r>
            <a:r>
              <a:rPr lang="en-US" altLang="en-US"/>
              <a:t>”</a:t>
            </a:r>
            <a:r>
              <a:rPr lang="en-US"/>
              <a:t> ==</a:t>
            </a:r>
            <a:r>
              <a:rPr lang="en-US" altLang="en-US"/>
              <a:t>“</a:t>
            </a:r>
            <a:r>
              <a:rPr lang="en-US"/>
              <a:t>expected</a:t>
            </a:r>
            <a:r>
              <a:rPr lang="en-US" altLang="en-US"/>
              <a:t>”</a:t>
            </a:r>
            <a:r>
              <a:rPr lang="en-US"/>
              <a:t>. That is, the swap takes place only under this condition.</a:t>
            </a:r>
          </a:p>
          <a:p>
            <a:pPr>
              <a:lnSpc>
                <a:spcPct val="90000"/>
              </a:lnSpc>
              <a:buFont typeface="Monotype Sorts" pitchFamily="-84" charset="2"/>
              <a:buAutoNum type="arabicPeriod"/>
              <a:tabLst>
                <a:tab pos="741363" algn="l"/>
                <a:tab pos="1022350" algn="l"/>
                <a:tab pos="1258888" algn="l"/>
              </a:tabLst>
            </a:pPr>
            <a:endParaRPr lang="en-US">
              <a:solidFill>
                <a:srgbClr val="0000F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92213" y="219075"/>
            <a:ext cx="7567612" cy="576263"/>
          </a:xfrm>
        </p:spPr>
        <p:txBody>
          <a:bodyPr>
            <a:normAutofit fontScale="90000"/>
          </a:bodyPr>
          <a:lstStyle/>
          <a:p>
            <a:pPr eaLnBrk="1" hangingPunct="1"/>
            <a:r>
              <a:rPr lang="en-US"/>
              <a:t>Solution using compare_and_swap</a:t>
            </a:r>
          </a:p>
        </p:txBody>
      </p:sp>
      <p:sp>
        <p:nvSpPr>
          <p:cNvPr id="23555" name="Rectangle 3"/>
          <p:cNvSpPr>
            <a:spLocks noGrp="1" noChangeArrowheads="1"/>
          </p:cNvSpPr>
          <p:nvPr>
            <p:ph idx="1"/>
          </p:nvPr>
        </p:nvSpPr>
        <p:spPr>
          <a:xfrm>
            <a:off x="827088" y="1211263"/>
            <a:ext cx="7766050" cy="4333875"/>
          </a:xfrm>
        </p:spPr>
        <p:txBody>
          <a:bodyPr/>
          <a:lstStyle/>
          <a:p>
            <a:pPr>
              <a:lnSpc>
                <a:spcPct val="90000"/>
              </a:lnSpc>
              <a:tabLst>
                <a:tab pos="741363" algn="l"/>
                <a:tab pos="1022350" algn="l"/>
                <a:tab pos="1258888" algn="l"/>
              </a:tabLst>
            </a:pPr>
            <a:r>
              <a:rPr lang="en-US"/>
              <a:t>Shared integer  </a:t>
            </a:r>
            <a:r>
              <a:rPr lang="ja-JP" altLang="en-US"/>
              <a:t>“</a:t>
            </a:r>
            <a:r>
              <a:rPr lang="en-US" altLang="ja-JP"/>
              <a:t>lock</a:t>
            </a:r>
            <a:r>
              <a:rPr lang="ja-JP" altLang="en-US"/>
              <a:t>”</a:t>
            </a:r>
            <a:r>
              <a:rPr lang="en-US" altLang="ja-JP"/>
              <a:t>  initialized to 0; </a:t>
            </a:r>
          </a:p>
          <a:p>
            <a:pPr>
              <a:lnSpc>
                <a:spcPct val="90000"/>
              </a:lnSpc>
              <a:tabLst>
                <a:tab pos="741363" algn="l"/>
                <a:tab pos="1022350" algn="l"/>
                <a:tab pos="1258888" algn="l"/>
              </a:tabLst>
            </a:pPr>
            <a:r>
              <a:rPr lang="en-US"/>
              <a:t>Solution:</a:t>
            </a:r>
          </a:p>
          <a:p>
            <a:pPr>
              <a:buFont typeface="Monotype Sorts" pitchFamily="-84" charset="2"/>
              <a:buNone/>
              <a:tabLst>
                <a:tab pos="741363" algn="l"/>
                <a:tab pos="1022350" algn="l"/>
                <a:tab pos="1258888" algn="l"/>
              </a:tabLst>
            </a:pPr>
            <a:r>
              <a:rPr lang="en-US" b="1">
                <a:latin typeface="Courier New" pitchFamily="49" charset="0"/>
                <a:cs typeface="Courier New" pitchFamily="49" charset="0"/>
              </a:rPr>
              <a:t>      </a:t>
            </a:r>
            <a:r>
              <a:rPr lang="en-US" sz="1600" b="1">
                <a:latin typeface="Courier New" pitchFamily="49" charset="0"/>
                <a:cs typeface="Courier New" pitchFamily="49" charset="0"/>
              </a:rPr>
              <a:t>do {</a:t>
            </a:r>
            <a:br>
              <a:rPr lang="en-US" sz="1600" b="1">
                <a:latin typeface="Courier New" pitchFamily="49" charset="0"/>
                <a:cs typeface="Courier New" pitchFamily="49" charset="0"/>
              </a:rPr>
            </a:br>
            <a:r>
              <a:rPr lang="en-US" sz="1600" b="1">
                <a:latin typeface="Courier New" pitchFamily="49" charset="0"/>
                <a:cs typeface="Courier New" pitchFamily="49" charset="0"/>
              </a:rPr>
              <a:t>         while (compare_and_swap(&amp;lock, 0, 1) != 0)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 /* do nothing */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 critical section */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lock = 0;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 remainder section */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 while (true); </a:t>
            </a:r>
          </a:p>
          <a:p>
            <a:pPr>
              <a:lnSpc>
                <a:spcPct val="90000"/>
              </a:lnSpc>
              <a:buFont typeface="Monotype Sorts" pitchFamily="-84" charset="2"/>
              <a:buNone/>
              <a:tabLst>
                <a:tab pos="741363" algn="l"/>
                <a:tab pos="1022350" algn="l"/>
                <a:tab pos="1258888" algn="l"/>
              </a:tabLst>
            </a:pPr>
            <a:r>
              <a:rPr lang="en-US" sz="1600"/>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190500"/>
            <a:ext cx="8229600" cy="576263"/>
          </a:xfrm>
        </p:spPr>
        <p:txBody>
          <a:bodyPr>
            <a:normAutofit fontScale="90000"/>
          </a:bodyPr>
          <a:lstStyle/>
          <a:p>
            <a:pPr eaLnBrk="1" hangingPunct="1"/>
            <a:r>
              <a:rPr lang="en-US"/>
              <a:t>Mutex Locks</a:t>
            </a:r>
          </a:p>
        </p:txBody>
      </p:sp>
      <p:sp>
        <p:nvSpPr>
          <p:cNvPr id="22531" name="Rectangle 3"/>
          <p:cNvSpPr>
            <a:spLocks noGrp="1" noChangeArrowheads="1"/>
          </p:cNvSpPr>
          <p:nvPr>
            <p:ph idx="1"/>
          </p:nvPr>
        </p:nvSpPr>
        <p:spPr>
          <a:xfrm>
            <a:off x="827088" y="1177925"/>
            <a:ext cx="6869112" cy="5254625"/>
          </a:xfrm>
        </p:spPr>
        <p:txBody>
          <a:bodyPr>
            <a:normAutofit fontScale="85000" lnSpcReduction="20000"/>
          </a:bodyPr>
          <a:lstStyle/>
          <a:p>
            <a:pPr marL="342866" indent="-342866">
              <a:lnSpc>
                <a:spcPct val="90000"/>
              </a:lnSpc>
              <a:buFont typeface="Monotype Sorts" charset="0"/>
              <a:buChar char="n"/>
              <a:defRPr/>
            </a:pPr>
            <a:r>
              <a:rPr lang="en-US" dirty="0">
                <a:ea typeface="ＭＳ Ｐゴシック" charset="0"/>
                <a:cs typeface="ＭＳ Ｐゴシック" charset="0"/>
              </a:rPr>
              <a:t>Previous solutions are complicated and generally inaccessible to application programmers</a:t>
            </a:r>
          </a:p>
          <a:p>
            <a:pPr marL="342866" indent="-342866">
              <a:lnSpc>
                <a:spcPct val="90000"/>
              </a:lnSpc>
              <a:buFont typeface="Monotype Sorts" charset="0"/>
              <a:buChar char="n"/>
              <a:defRPr/>
            </a:pPr>
            <a:r>
              <a:rPr lang="en-US" dirty="0">
                <a:ea typeface="ＭＳ Ｐゴシック" charset="0"/>
                <a:cs typeface="ＭＳ Ｐゴシック" charset="0"/>
              </a:rPr>
              <a:t>OS designers build software tools to solve critical section problem</a:t>
            </a:r>
          </a:p>
          <a:p>
            <a:pPr marL="342866" indent="-342866">
              <a:lnSpc>
                <a:spcPct val="90000"/>
              </a:lnSpc>
              <a:buFont typeface="Monotype Sorts" charset="0"/>
              <a:buChar char="n"/>
              <a:defRPr/>
            </a:pPr>
            <a:r>
              <a:rPr lang="en-US" dirty="0">
                <a:ea typeface="ＭＳ Ｐゴシック" charset="0"/>
                <a:cs typeface="ＭＳ Ｐゴシック" charset="0"/>
              </a:rPr>
              <a:t>Simplest is </a:t>
            </a:r>
            <a:r>
              <a:rPr lang="en-US" sz="2000" dirty="0" err="1">
                <a:ea typeface="ＭＳ Ｐゴシック" charset="0"/>
                <a:cs typeface="ＭＳ Ｐゴシック" charset="0"/>
              </a:rPr>
              <a:t>mutex</a:t>
            </a:r>
            <a:r>
              <a:rPr lang="en-US" dirty="0">
                <a:ea typeface="ＭＳ Ｐゴシック" charset="0"/>
                <a:cs typeface="ＭＳ Ｐゴシック" charset="0"/>
              </a:rPr>
              <a:t> lock</a:t>
            </a:r>
          </a:p>
          <a:p>
            <a:pPr marL="342866" indent="-342866">
              <a:lnSpc>
                <a:spcPct val="90000"/>
              </a:lnSpc>
              <a:buFont typeface="Monotype Sorts" charset="0"/>
              <a:buChar char="n"/>
              <a:defRPr/>
            </a:pPr>
            <a:r>
              <a:rPr lang="en-US" dirty="0">
                <a:ea typeface="ＭＳ Ｐゴシック" charset="0"/>
                <a:cs typeface="ＭＳ Ｐゴシック" charset="0"/>
              </a:rPr>
              <a:t>Protect a critical section  by first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 lock then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the lock</a:t>
            </a:r>
          </a:p>
          <a:p>
            <a:pPr marL="742876" lvl="1" indent="-285722">
              <a:lnSpc>
                <a:spcPct val="90000"/>
              </a:lnSpc>
              <a:buFont typeface="Monotype Sorts" charset="0"/>
              <a:buChar char="l"/>
              <a:defRPr/>
            </a:pPr>
            <a:r>
              <a:rPr lang="en-US" dirty="0">
                <a:ea typeface="ＭＳ Ｐゴシック" charset="0"/>
                <a:cs typeface="ＭＳ Ｐゴシック" charset="0"/>
              </a:rPr>
              <a:t>Boolean variable indicating if lock is available or not</a:t>
            </a:r>
          </a:p>
          <a:p>
            <a:pPr marL="342866" indent="-342866">
              <a:lnSpc>
                <a:spcPct val="90000"/>
              </a:lnSpc>
              <a:buFont typeface="Monotype Sorts" charset="0"/>
              <a:buChar char="n"/>
              <a:defRPr/>
            </a:pPr>
            <a:r>
              <a:rPr lang="en-US" dirty="0">
                <a:ea typeface="ＭＳ Ｐゴシック" charset="0"/>
                <a:cs typeface="ＭＳ Ｐゴシック" charset="0"/>
              </a:rPr>
              <a:t>Calls to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and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must be atomic</a:t>
            </a:r>
          </a:p>
          <a:p>
            <a:pPr marL="742876" lvl="1" indent="-285722">
              <a:lnSpc>
                <a:spcPct val="90000"/>
              </a:lnSpc>
              <a:buFont typeface="Monotype Sorts" charset="0"/>
              <a:buChar char="l"/>
              <a:defRPr/>
            </a:pPr>
            <a:r>
              <a:rPr lang="en-US" dirty="0">
                <a:ea typeface="ＭＳ Ｐゴシック" charset="0"/>
                <a:cs typeface="ＭＳ Ｐゴシック" charset="0"/>
              </a:rPr>
              <a:t>Usually implemented via hardware atomic instructions</a:t>
            </a:r>
          </a:p>
          <a:p>
            <a:pPr marL="342866" indent="-342866">
              <a:lnSpc>
                <a:spcPct val="90000"/>
              </a:lnSpc>
              <a:buFont typeface="Monotype Sorts" charset="0"/>
              <a:buChar char="n"/>
              <a:defRPr/>
            </a:pPr>
            <a:r>
              <a:rPr lang="en-US" dirty="0">
                <a:ea typeface="ＭＳ Ｐゴシック" charset="0"/>
                <a:cs typeface="ＭＳ Ｐゴシック" charset="0"/>
              </a:rPr>
              <a:t>But this solution requires </a:t>
            </a:r>
            <a:r>
              <a:rPr lang="en-US" b="1" dirty="0">
                <a:solidFill>
                  <a:srgbClr val="3366FF"/>
                </a:solidFill>
                <a:ea typeface="ＭＳ Ｐゴシック" charset="0"/>
                <a:cs typeface="ＭＳ Ｐゴシック" charset="-128"/>
              </a:rPr>
              <a:t>busy waiting</a:t>
            </a:r>
          </a:p>
          <a:p>
            <a:pPr marL="742896" lvl="1" indent="-342866">
              <a:lnSpc>
                <a:spcPct val="90000"/>
              </a:lnSpc>
              <a:buFont typeface="Monotype Sorts" charset="0"/>
              <a:buChar char="n"/>
              <a:defRPr/>
            </a:pPr>
            <a:r>
              <a:rPr lang="en-US" dirty="0">
                <a:ea typeface="ＭＳ Ｐゴシック" charset="0"/>
                <a:cs typeface="ＭＳ Ｐゴシック" charset="0"/>
              </a:rPr>
              <a:t>This lock therefore called a </a:t>
            </a:r>
            <a:r>
              <a:rPr lang="en-US" b="1" dirty="0">
                <a:solidFill>
                  <a:srgbClr val="3366FF"/>
                </a:solidFill>
                <a:ea typeface="ＭＳ Ｐゴシック" charset="0"/>
                <a:cs typeface="ＭＳ Ｐゴシック" charset="-128"/>
              </a:rPr>
              <a:t>spinlock</a:t>
            </a:r>
          </a:p>
          <a:p>
            <a:pPr marL="0" indent="0">
              <a:lnSpc>
                <a:spcPct val="90000"/>
              </a:lnSpc>
              <a:buFont typeface="Monotype Sorts" pitchFamily="-84" charset="2"/>
              <a:buNone/>
              <a:defRPr/>
            </a:pPr>
            <a:endParaRPr lang="en-US" sz="1600" dirty="0">
              <a:ea typeface="ＭＳ Ｐゴシック" charset="0"/>
              <a:cs typeface="ＭＳ Ｐゴシック"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414463" y="4684713"/>
            <a:ext cx="1587500" cy="3778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650875" indent="-193675" algn="l" rtl="0" eaLnBrk="0" fontAlgn="base" hangingPunct="0">
              <a:spcBef>
                <a:spcPct val="0"/>
              </a:spcBef>
              <a:spcAft>
                <a:spcPct val="0"/>
              </a:spcAft>
              <a:defRPr kern="1200">
                <a:solidFill>
                  <a:schemeClr val="lt1"/>
                </a:solidFill>
                <a:latin typeface="+mn-lt"/>
                <a:ea typeface="+mn-ea"/>
                <a:cs typeface="+mn-cs"/>
              </a:defRPr>
            </a:lvl2pPr>
            <a:lvl3pPr marL="1303338" indent="-388938" algn="l" rtl="0" eaLnBrk="0" fontAlgn="base" hangingPunct="0">
              <a:spcBef>
                <a:spcPct val="0"/>
              </a:spcBef>
              <a:spcAft>
                <a:spcPct val="0"/>
              </a:spcAft>
              <a:defRPr kern="1200">
                <a:solidFill>
                  <a:schemeClr val="lt1"/>
                </a:solidFill>
                <a:latin typeface="+mn-lt"/>
                <a:ea typeface="+mn-ea"/>
                <a:cs typeface="+mn-cs"/>
              </a:defRPr>
            </a:lvl3pPr>
            <a:lvl4pPr marL="1957388" indent="-585788" algn="l" rtl="0" eaLnBrk="0" fontAlgn="base" hangingPunct="0">
              <a:spcBef>
                <a:spcPct val="0"/>
              </a:spcBef>
              <a:spcAft>
                <a:spcPct val="0"/>
              </a:spcAft>
              <a:defRPr kern="1200">
                <a:solidFill>
                  <a:schemeClr val="lt1"/>
                </a:solidFill>
                <a:latin typeface="+mn-lt"/>
                <a:ea typeface="+mn-ea"/>
                <a:cs typeface="+mn-cs"/>
              </a:defRPr>
            </a:lvl4pPr>
            <a:lvl5pPr marL="2609850" indent="-781050" algn="l" rtl="0" eaLnBrk="0" fontAlgn="base" hangingPunct="0">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defRPr/>
            </a:pPr>
            <a:endParaRPr lang="en-US">
              <a:solidFill>
                <a:schemeClr val="tx1"/>
              </a:solidFill>
              <a:latin typeface="Verdana" charset="0"/>
            </a:endParaRPr>
          </a:p>
        </p:txBody>
      </p:sp>
      <p:sp>
        <p:nvSpPr>
          <p:cNvPr id="4" name="Rectangle 3"/>
          <p:cNvSpPr/>
          <p:nvPr/>
        </p:nvSpPr>
        <p:spPr bwMode="auto">
          <a:xfrm>
            <a:off x="1401763" y="4030663"/>
            <a:ext cx="1589087" cy="37941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650875" indent="-193675" algn="l" rtl="0" eaLnBrk="0" fontAlgn="base" hangingPunct="0">
              <a:spcBef>
                <a:spcPct val="0"/>
              </a:spcBef>
              <a:spcAft>
                <a:spcPct val="0"/>
              </a:spcAft>
              <a:defRPr kern="1200">
                <a:solidFill>
                  <a:schemeClr val="lt1"/>
                </a:solidFill>
                <a:latin typeface="+mn-lt"/>
                <a:ea typeface="+mn-ea"/>
                <a:cs typeface="+mn-cs"/>
              </a:defRPr>
            </a:lvl2pPr>
            <a:lvl3pPr marL="1303338" indent="-388938" algn="l" rtl="0" eaLnBrk="0" fontAlgn="base" hangingPunct="0">
              <a:spcBef>
                <a:spcPct val="0"/>
              </a:spcBef>
              <a:spcAft>
                <a:spcPct val="0"/>
              </a:spcAft>
              <a:defRPr kern="1200">
                <a:solidFill>
                  <a:schemeClr val="lt1"/>
                </a:solidFill>
                <a:latin typeface="+mn-lt"/>
                <a:ea typeface="+mn-ea"/>
                <a:cs typeface="+mn-cs"/>
              </a:defRPr>
            </a:lvl3pPr>
            <a:lvl4pPr marL="1957388" indent="-585788" algn="l" rtl="0" eaLnBrk="0" fontAlgn="base" hangingPunct="0">
              <a:spcBef>
                <a:spcPct val="0"/>
              </a:spcBef>
              <a:spcAft>
                <a:spcPct val="0"/>
              </a:spcAft>
              <a:defRPr kern="1200">
                <a:solidFill>
                  <a:schemeClr val="lt1"/>
                </a:solidFill>
                <a:latin typeface="+mn-lt"/>
                <a:ea typeface="+mn-ea"/>
                <a:cs typeface="+mn-cs"/>
              </a:defRPr>
            </a:lvl4pPr>
            <a:lvl5pPr marL="2609850" indent="-781050" algn="l" rtl="0" eaLnBrk="0" fontAlgn="base" hangingPunct="0">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defRPr/>
            </a:pPr>
            <a:endParaRPr lang="en-US">
              <a:solidFill>
                <a:schemeClr val="tx1"/>
              </a:solidFill>
              <a:latin typeface="Verdana" charset="0"/>
            </a:endParaRPr>
          </a:p>
        </p:txBody>
      </p:sp>
      <p:sp>
        <p:nvSpPr>
          <p:cNvPr id="26628" name="Title 1"/>
          <p:cNvSpPr>
            <a:spLocks noGrp="1"/>
          </p:cNvSpPr>
          <p:nvPr>
            <p:ph type="title"/>
          </p:nvPr>
        </p:nvSpPr>
        <p:spPr>
          <a:xfrm>
            <a:off x="457200" y="161925"/>
            <a:ext cx="8229600" cy="576263"/>
          </a:xfrm>
        </p:spPr>
        <p:txBody>
          <a:bodyPr>
            <a:normAutofit fontScale="90000"/>
          </a:bodyPr>
          <a:lstStyle/>
          <a:p>
            <a:r>
              <a:rPr lang="en-US"/>
              <a:t>acquire() and release()</a:t>
            </a:r>
          </a:p>
        </p:txBody>
      </p:sp>
      <p:sp>
        <p:nvSpPr>
          <p:cNvPr id="26629" name="Content Placeholder 2"/>
          <p:cNvSpPr>
            <a:spLocks noGrp="1"/>
          </p:cNvSpPr>
          <p:nvPr>
            <p:ph idx="1"/>
          </p:nvPr>
        </p:nvSpPr>
        <p:spPr>
          <a:xfrm>
            <a:off x="882650" y="1169988"/>
            <a:ext cx="7234238" cy="4530725"/>
          </a:xfrm>
        </p:spPr>
        <p:txBody>
          <a:bodyPr/>
          <a:lstStyle/>
          <a:p>
            <a:pPr marL="0" indent="0"/>
            <a:r>
              <a:rPr lang="en-US" sz="1400" b="1">
                <a:latin typeface="Courier New" pitchFamily="49" charset="0"/>
                <a:cs typeface="Courier New" pitchFamily="49" charset="0"/>
              </a:rPr>
              <a:t>   </a:t>
            </a:r>
            <a:r>
              <a:rPr lang="en-US" sz="1600" b="1">
                <a:latin typeface="Courier New" pitchFamily="49" charset="0"/>
                <a:cs typeface="Courier New" pitchFamily="49" charset="0"/>
              </a:rPr>
              <a:t>acquire() {</a:t>
            </a:r>
            <a:br>
              <a:rPr lang="en-US" sz="1600" b="1">
                <a:latin typeface="Courier New" pitchFamily="49" charset="0"/>
                <a:cs typeface="Courier New" pitchFamily="49" charset="0"/>
              </a:rPr>
            </a:br>
            <a:r>
              <a:rPr lang="en-US" sz="1600" b="1">
                <a:latin typeface="Courier New" pitchFamily="49" charset="0"/>
                <a:cs typeface="Courier New" pitchFamily="49" charset="0"/>
              </a:rPr>
              <a:t>       while (!available) </a:t>
            </a:r>
          </a:p>
          <a:p>
            <a:pPr marL="0" indent="0">
              <a:buFont typeface="Monotype Sorts" pitchFamily="-84" charset="2"/>
              <a:buNone/>
            </a:pPr>
            <a:r>
              <a:rPr lang="en-US" sz="1600" b="1">
                <a:latin typeface="Courier New" pitchFamily="49" charset="0"/>
                <a:cs typeface="Courier New" pitchFamily="49" charset="0"/>
              </a:rPr>
              <a:t>          ; /* busy wait */ </a:t>
            </a:r>
          </a:p>
          <a:p>
            <a:pPr marL="0" indent="0">
              <a:buFont typeface="Monotype Sorts" pitchFamily="-84" charset="2"/>
              <a:buNone/>
            </a:pPr>
            <a:r>
              <a:rPr lang="en-US" sz="1600" b="1">
                <a:latin typeface="Courier New" pitchFamily="49" charset="0"/>
                <a:cs typeface="Courier New" pitchFamily="49" charset="0"/>
              </a:rPr>
              <a:t>       available = false; </a:t>
            </a:r>
          </a:p>
          <a:p>
            <a:pPr marL="0" indent="0">
              <a:buFont typeface="Monotype Sorts" pitchFamily="-84" charset="2"/>
              <a:buNone/>
            </a:pPr>
            <a:r>
              <a:rPr lang="en-US" sz="1600" b="1">
                <a:latin typeface="Courier New" pitchFamily="49" charset="0"/>
                <a:cs typeface="Courier New" pitchFamily="49" charset="0"/>
              </a:rPr>
              <a:t>    } </a:t>
            </a:r>
          </a:p>
          <a:p>
            <a:pPr marL="0" indent="0"/>
            <a:r>
              <a:rPr lang="en-US" sz="1600" b="1">
                <a:latin typeface="Courier New" pitchFamily="49" charset="0"/>
                <a:cs typeface="Courier New" pitchFamily="49" charset="0"/>
              </a:rPr>
              <a:t>   release() { </a:t>
            </a:r>
          </a:p>
          <a:p>
            <a:pPr marL="0" indent="0">
              <a:buFont typeface="Monotype Sorts" pitchFamily="-84" charset="2"/>
              <a:buNone/>
            </a:pPr>
            <a:r>
              <a:rPr lang="en-US" sz="1600" b="1">
                <a:latin typeface="Courier New" pitchFamily="49" charset="0"/>
                <a:cs typeface="Courier New" pitchFamily="49" charset="0"/>
              </a:rPr>
              <a:t>       available = true; </a:t>
            </a:r>
          </a:p>
          <a:p>
            <a:pPr marL="0" indent="0">
              <a:buFont typeface="Monotype Sorts" pitchFamily="-84" charset="2"/>
              <a:buNone/>
            </a:pPr>
            <a:r>
              <a:rPr lang="en-US" sz="1600" b="1">
                <a:latin typeface="Courier New" pitchFamily="49" charset="0"/>
                <a:cs typeface="Courier New" pitchFamily="49" charset="0"/>
              </a:rPr>
              <a:t>    } </a:t>
            </a:r>
          </a:p>
          <a:p>
            <a:pPr marL="0" indent="0"/>
            <a:r>
              <a:rPr lang="en-US" sz="1600" b="1">
                <a:latin typeface="Courier New" pitchFamily="49" charset="0"/>
                <a:cs typeface="Courier New" pitchFamily="49" charset="0"/>
              </a:rPr>
              <a:t>   do { </a:t>
            </a:r>
          </a:p>
          <a:p>
            <a:pPr marL="0" indent="0">
              <a:buFont typeface="Monotype Sorts" pitchFamily="-84" charset="2"/>
              <a:buNone/>
            </a:pPr>
            <a:r>
              <a:rPr lang="en-US" sz="1600" b="1" i="1">
                <a:latin typeface="Courier New" pitchFamily="49" charset="0"/>
                <a:cs typeface="Courier New" pitchFamily="49" charset="0"/>
              </a:rPr>
              <a:t>    acquire lock</a:t>
            </a:r>
          </a:p>
          <a:p>
            <a:pPr marL="0" indent="0">
              <a:buFont typeface="Monotype Sorts" pitchFamily="-84" charset="2"/>
              <a:buNone/>
            </a:pPr>
            <a:r>
              <a:rPr lang="en-US" sz="1600" b="1">
                <a:latin typeface="Courier New" pitchFamily="49" charset="0"/>
                <a:cs typeface="Courier New" pitchFamily="49" charset="0"/>
              </a:rPr>
              <a:t>       critical section</a:t>
            </a:r>
          </a:p>
          <a:p>
            <a:pPr marL="0" indent="0">
              <a:buFont typeface="Monotype Sorts" pitchFamily="-84" charset="2"/>
              <a:buNone/>
            </a:pPr>
            <a:r>
              <a:rPr lang="en-US" sz="1600" b="1" i="1">
                <a:latin typeface="Courier New" pitchFamily="49" charset="0"/>
                <a:cs typeface="Courier New" pitchFamily="49" charset="0"/>
              </a:rPr>
              <a:t>    release lock </a:t>
            </a:r>
          </a:p>
          <a:p>
            <a:pPr marL="0" indent="0">
              <a:buFont typeface="Monotype Sorts" pitchFamily="-84" charset="2"/>
              <a:buNone/>
            </a:pPr>
            <a:r>
              <a:rPr lang="en-US" sz="1600" b="1">
                <a:latin typeface="Courier New" pitchFamily="49" charset="0"/>
                <a:cs typeface="Courier New" pitchFamily="49" charset="0"/>
              </a:rPr>
              <a:t>      remainder section </a:t>
            </a:r>
          </a:p>
          <a:p>
            <a:pPr marL="0" indent="0">
              <a:buFont typeface="Monotype Sorts" pitchFamily="-84" charset="2"/>
              <a:buNone/>
            </a:pPr>
            <a:r>
              <a:rPr lang="en-US" sz="1600" b="1">
                <a:latin typeface="Courier New" pitchFamily="49" charset="0"/>
                <a:cs typeface="Courier New" pitchFamily="49" charset="0"/>
              </a:rPr>
              <a:t> } while (true); </a:t>
            </a:r>
          </a:p>
          <a:p>
            <a:pPr marL="0" indent="0">
              <a:buFont typeface="Monotype Sorts" pitchFamily="-84" charset="2"/>
              <a:buNone/>
            </a:pPr>
            <a:endParaRPr lang="en-US" sz="1400" b="1">
              <a:latin typeface="Courier New" pitchFamily="49" charset="0"/>
              <a:cs typeface="Courier New" pitchFamily="49" charset="0"/>
            </a:endParaRPr>
          </a:p>
          <a:p>
            <a:pPr marL="0" indent="0">
              <a:buFont typeface="Monotype Sorts" pitchFamily="-84" charset="2"/>
              <a:buNone/>
            </a:pP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47638"/>
            <a:ext cx="8229600" cy="576262"/>
          </a:xfrm>
        </p:spPr>
        <p:txBody>
          <a:bodyPr>
            <a:normAutofit fontScale="90000"/>
          </a:bodyPr>
          <a:lstStyle/>
          <a:p>
            <a:pPr eaLnBrk="1" hangingPunct="1"/>
            <a:r>
              <a:rPr lang="en-US"/>
              <a:t>Semaphore</a:t>
            </a:r>
          </a:p>
        </p:txBody>
      </p:sp>
      <p:sp>
        <p:nvSpPr>
          <p:cNvPr id="27651" name="Rectangle 3"/>
          <p:cNvSpPr>
            <a:spLocks noGrp="1" noChangeArrowheads="1"/>
          </p:cNvSpPr>
          <p:nvPr>
            <p:ph idx="1"/>
          </p:nvPr>
        </p:nvSpPr>
        <p:spPr>
          <a:xfrm>
            <a:off x="827088" y="1163638"/>
            <a:ext cx="7921625" cy="5254625"/>
          </a:xfrm>
        </p:spPr>
        <p:txBody>
          <a:bodyPr>
            <a:normAutofit lnSpcReduction="10000"/>
          </a:bodyPr>
          <a:lstStyle/>
          <a:p>
            <a:pPr>
              <a:lnSpc>
                <a:spcPct val="90000"/>
              </a:lnSpc>
            </a:pPr>
            <a:r>
              <a:rPr lang="en-US" sz="1600"/>
              <a:t>Synchronization tool that provides more sophisticated ways (than Mutex locks)  for process to synchronize their activities.</a:t>
            </a:r>
            <a:endParaRPr lang="en-US" sz="1600" i="1">
              <a:solidFill>
                <a:schemeClr val="tx2"/>
              </a:solidFill>
            </a:endParaRPr>
          </a:p>
          <a:p>
            <a:pPr>
              <a:lnSpc>
                <a:spcPct val="90000"/>
              </a:lnSpc>
            </a:pPr>
            <a:r>
              <a:rPr lang="en-US" sz="1600"/>
              <a:t>Semaphore </a:t>
            </a:r>
            <a:r>
              <a:rPr lang="en-US" sz="1600" b="1" i="1"/>
              <a:t>S</a:t>
            </a:r>
            <a:r>
              <a:rPr lang="en-US" sz="1600"/>
              <a:t> – integer variable</a:t>
            </a:r>
          </a:p>
          <a:p>
            <a:pPr>
              <a:lnSpc>
                <a:spcPct val="90000"/>
              </a:lnSpc>
            </a:pPr>
            <a:r>
              <a:rPr lang="en-US" sz="1600"/>
              <a:t>Can only be accessed via two indivisible (atomic) operations</a:t>
            </a:r>
          </a:p>
          <a:p>
            <a:pPr lvl="1">
              <a:lnSpc>
                <a:spcPct val="90000"/>
              </a:lnSpc>
            </a:pPr>
            <a:r>
              <a:rPr lang="en-US" b="1">
                <a:solidFill>
                  <a:srgbClr val="000000"/>
                </a:solidFill>
                <a:latin typeface="Courier New" pitchFamily="49" charset="0"/>
              </a:rPr>
              <a:t>wait()</a:t>
            </a:r>
            <a:r>
              <a:rPr lang="en-US">
                <a:solidFill>
                  <a:srgbClr val="000000"/>
                </a:solidFill>
              </a:rPr>
              <a:t> </a:t>
            </a:r>
            <a:r>
              <a:rPr lang="en-US" sz="1600">
                <a:solidFill>
                  <a:srgbClr val="000000"/>
                </a:solidFill>
              </a:rPr>
              <a:t>and </a:t>
            </a:r>
            <a:r>
              <a:rPr lang="en-US" b="1">
                <a:solidFill>
                  <a:srgbClr val="000000"/>
                </a:solidFill>
                <a:latin typeface="Courier New" pitchFamily="49" charset="0"/>
              </a:rPr>
              <a:t>signal()</a:t>
            </a:r>
          </a:p>
          <a:p>
            <a:pPr lvl="2">
              <a:lnSpc>
                <a:spcPct val="90000"/>
              </a:lnSpc>
            </a:pPr>
            <a:r>
              <a:rPr lang="en-US" sz="1600"/>
              <a:t>Originally called </a:t>
            </a:r>
            <a:r>
              <a:rPr lang="en-US" b="1">
                <a:solidFill>
                  <a:srgbClr val="000000"/>
                </a:solidFill>
                <a:latin typeface="Courier New" pitchFamily="49" charset="0"/>
              </a:rPr>
              <a:t>P()</a:t>
            </a:r>
            <a:r>
              <a:rPr lang="en-US"/>
              <a:t> </a:t>
            </a:r>
            <a:r>
              <a:rPr lang="en-US" sz="1600"/>
              <a:t>and </a:t>
            </a:r>
            <a:r>
              <a:rPr lang="en-US" b="1">
                <a:solidFill>
                  <a:srgbClr val="000000"/>
                </a:solidFill>
                <a:latin typeface="Courier New" pitchFamily="49" charset="0"/>
              </a:rPr>
              <a:t>V()</a:t>
            </a:r>
          </a:p>
          <a:p>
            <a:pPr>
              <a:lnSpc>
                <a:spcPct val="90000"/>
              </a:lnSpc>
            </a:pPr>
            <a:r>
              <a:rPr lang="en-US" sz="1600"/>
              <a:t>Definition of  the </a:t>
            </a:r>
            <a:r>
              <a:rPr lang="en-US" b="1">
                <a:solidFill>
                  <a:srgbClr val="000000"/>
                </a:solidFill>
                <a:latin typeface="Courier New" pitchFamily="49" charset="0"/>
                <a:cs typeface="Courier New" pitchFamily="49" charset="0"/>
              </a:rPr>
              <a:t>wait() operation</a:t>
            </a:r>
          </a:p>
          <a:p>
            <a:pPr lvl="1">
              <a:lnSpc>
                <a:spcPct val="90000"/>
              </a:lnSpc>
              <a:buFont typeface="Monotype Sorts" pitchFamily="-84" charset="2"/>
              <a:buNone/>
            </a:pPr>
            <a:r>
              <a:rPr lang="en-US" b="1">
                <a:latin typeface="Courier New" pitchFamily="49" charset="0"/>
                <a:sym typeface="Symbol" pitchFamily="18" charset="2"/>
              </a:rPr>
              <a:t>wait(S)</a:t>
            </a:r>
            <a:r>
              <a:rPr lang="en-US" sz="1600" b="1">
                <a:latin typeface="Courier New" pitchFamily="49" charset="0"/>
                <a:sym typeface="Symbol" pitchFamily="18" charset="2"/>
              </a:rPr>
              <a:t> { </a:t>
            </a:r>
          </a:p>
          <a:p>
            <a:pPr lvl="1">
              <a:lnSpc>
                <a:spcPct val="90000"/>
              </a:lnSpc>
              <a:buFont typeface="Monotype Sorts" pitchFamily="-84" charset="2"/>
              <a:buNone/>
            </a:pPr>
            <a:r>
              <a:rPr lang="en-US" sz="1600" b="1">
                <a:latin typeface="Courier New" pitchFamily="49" charset="0"/>
                <a:sym typeface="Symbol" pitchFamily="18" charset="2"/>
              </a:rPr>
              <a:t>    while (S &lt;= 0)</a:t>
            </a:r>
          </a:p>
          <a:p>
            <a:pPr lvl="1">
              <a:lnSpc>
                <a:spcPct val="90000"/>
              </a:lnSpc>
              <a:buFont typeface="Monotype Sorts" pitchFamily="-84" charset="2"/>
              <a:buNone/>
            </a:pPr>
            <a:r>
              <a:rPr lang="en-US" sz="1600" b="1">
                <a:latin typeface="Courier New" pitchFamily="49" charset="0"/>
                <a:sym typeface="Symbol" pitchFamily="18" charset="2"/>
              </a:rPr>
              <a:t>       ; // busy wait</a:t>
            </a:r>
          </a:p>
          <a:p>
            <a:pPr lvl="1">
              <a:lnSpc>
                <a:spcPct val="90000"/>
              </a:lnSpc>
              <a:buFont typeface="Monotype Sorts" pitchFamily="-84" charset="2"/>
              <a:buNone/>
            </a:pPr>
            <a:r>
              <a:rPr lang="en-US" sz="1600" b="1">
                <a:latin typeface="Courier New" pitchFamily="49" charset="0"/>
                <a:sym typeface="Symbol" pitchFamily="18" charset="2"/>
              </a:rPr>
              <a:t>    S--;</a:t>
            </a:r>
          </a:p>
          <a:p>
            <a:pPr lvl="1">
              <a:lnSpc>
                <a:spcPct val="90000"/>
              </a:lnSpc>
              <a:buFont typeface="Monotype Sorts" pitchFamily="-84" charset="2"/>
              <a:buNone/>
            </a:pPr>
            <a:r>
              <a:rPr lang="en-US" sz="1600" b="1">
                <a:latin typeface="Courier New" pitchFamily="49" charset="0"/>
                <a:sym typeface="Symbol" pitchFamily="18" charset="2"/>
              </a:rPr>
              <a:t>}</a:t>
            </a:r>
          </a:p>
          <a:p>
            <a:pPr>
              <a:lnSpc>
                <a:spcPct val="90000"/>
              </a:lnSpc>
            </a:pPr>
            <a:r>
              <a:rPr lang="en-US" sz="1600"/>
              <a:t>Definition of  the </a:t>
            </a:r>
            <a:r>
              <a:rPr lang="en-US" b="1">
                <a:solidFill>
                  <a:srgbClr val="000000"/>
                </a:solidFill>
                <a:latin typeface="Courier New" pitchFamily="49" charset="0"/>
                <a:cs typeface="Courier New" pitchFamily="49" charset="0"/>
              </a:rPr>
              <a:t>signal() operation</a:t>
            </a:r>
            <a:endParaRPr lang="en-US" sz="1600" b="1">
              <a:latin typeface="Courier New" pitchFamily="49" charset="0"/>
              <a:cs typeface="Courier New" pitchFamily="49" charset="0"/>
              <a:sym typeface="Symbol" pitchFamily="18" charset="2"/>
            </a:endParaRPr>
          </a:p>
          <a:p>
            <a:pPr lvl="1">
              <a:lnSpc>
                <a:spcPct val="90000"/>
              </a:lnSpc>
              <a:buFont typeface="Monotype Sorts" pitchFamily="-84" charset="2"/>
              <a:buNone/>
            </a:pPr>
            <a:r>
              <a:rPr lang="en-US" b="1">
                <a:latin typeface="Courier New" pitchFamily="49" charset="0"/>
                <a:sym typeface="Symbol" pitchFamily="18" charset="2"/>
              </a:rPr>
              <a:t>signal(S)</a:t>
            </a:r>
            <a:r>
              <a:rPr lang="en-US" sz="1600" b="1">
                <a:latin typeface="Courier New" pitchFamily="49" charset="0"/>
                <a:sym typeface="Symbol" pitchFamily="18" charset="2"/>
              </a:rPr>
              <a:t> { </a:t>
            </a:r>
          </a:p>
          <a:p>
            <a:pPr lvl="1">
              <a:lnSpc>
                <a:spcPct val="90000"/>
              </a:lnSpc>
              <a:buFont typeface="Monotype Sorts" pitchFamily="-84" charset="2"/>
              <a:buNone/>
            </a:pPr>
            <a:r>
              <a:rPr lang="en-US" sz="1600" b="1">
                <a:latin typeface="Courier New" pitchFamily="49" charset="0"/>
                <a:sym typeface="Symbol" pitchFamily="18" charset="2"/>
              </a:rPr>
              <a:t>    S++;</a:t>
            </a:r>
          </a:p>
          <a:p>
            <a:pPr lvl="1">
              <a:lnSpc>
                <a:spcPct val="90000"/>
              </a:lnSpc>
              <a:buFont typeface="Monotype Sorts" pitchFamily="-84" charset="2"/>
              <a:buNone/>
            </a:pPr>
            <a:r>
              <a:rPr lang="en-US" sz="1600" b="1">
                <a:latin typeface="Courier New" pitchFamily="49" charset="0"/>
                <a:sym typeface="Symbol" pitchFamily="18" charset="2"/>
              </a:rPr>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61975" y="288925"/>
            <a:ext cx="8534400" cy="457200"/>
          </a:xfrm>
        </p:spPr>
        <p:txBody>
          <a:bodyPr>
            <a:normAutofit fontScale="90000"/>
          </a:bodyPr>
          <a:lstStyle/>
          <a:p>
            <a:pPr eaLnBrk="1" hangingPunct="1"/>
            <a:r>
              <a:rPr lang="en-US"/>
              <a:t>Semaphore Usage</a:t>
            </a:r>
          </a:p>
        </p:txBody>
      </p:sp>
      <p:sp>
        <p:nvSpPr>
          <p:cNvPr id="28675" name="Rectangle 3"/>
          <p:cNvSpPr>
            <a:spLocks noGrp="1" noChangeArrowheads="1"/>
          </p:cNvSpPr>
          <p:nvPr>
            <p:ph idx="1"/>
          </p:nvPr>
        </p:nvSpPr>
        <p:spPr>
          <a:xfrm>
            <a:off x="533400" y="1093788"/>
            <a:ext cx="8001000" cy="5459412"/>
          </a:xfrm>
        </p:spPr>
        <p:txBody>
          <a:bodyPr/>
          <a:lstStyle/>
          <a:p>
            <a:pPr>
              <a:tabLst>
                <a:tab pos="2001838" algn="ctr"/>
                <a:tab pos="4513263" algn="ctr"/>
              </a:tabLst>
            </a:pPr>
            <a:r>
              <a:rPr lang="en-US" sz="1600" b="1" dirty="0">
                <a:solidFill>
                  <a:srgbClr val="3366FF"/>
                </a:solidFill>
              </a:rPr>
              <a:t>Counting semaphore </a:t>
            </a:r>
            <a:r>
              <a:rPr lang="en-US" sz="1600" dirty="0"/>
              <a:t>– integer value can range over an unrestricted domain</a:t>
            </a:r>
          </a:p>
          <a:p>
            <a:pPr>
              <a:tabLst>
                <a:tab pos="2001838" algn="ctr"/>
                <a:tab pos="4513263" algn="ctr"/>
              </a:tabLst>
            </a:pPr>
            <a:r>
              <a:rPr lang="en-US" sz="1600" b="1" dirty="0">
                <a:solidFill>
                  <a:srgbClr val="3366FF"/>
                </a:solidFill>
              </a:rPr>
              <a:t>Binary semaphore </a:t>
            </a:r>
            <a:r>
              <a:rPr lang="en-US" sz="1600" dirty="0"/>
              <a:t>– integer value can range only between 0 and 1</a:t>
            </a:r>
          </a:p>
          <a:p>
            <a:pPr lvl="1">
              <a:tabLst>
                <a:tab pos="2001838" algn="ctr"/>
                <a:tab pos="4513263" algn="ctr"/>
              </a:tabLst>
            </a:pPr>
            <a:r>
              <a:rPr lang="en-US" sz="1600" dirty="0">
                <a:sym typeface="MT Extra" pitchFamily="18" charset="2"/>
              </a:rPr>
              <a:t>Same as a </a:t>
            </a:r>
            <a:r>
              <a:rPr lang="en-US" sz="1600" b="1" dirty="0" err="1">
                <a:solidFill>
                  <a:srgbClr val="3366FF"/>
                </a:solidFill>
                <a:sym typeface="MT Extra" pitchFamily="18" charset="2"/>
              </a:rPr>
              <a:t>mutex</a:t>
            </a:r>
            <a:r>
              <a:rPr lang="en-US" sz="1600" b="1" dirty="0">
                <a:solidFill>
                  <a:srgbClr val="3366FF"/>
                </a:solidFill>
                <a:sym typeface="MT Extra" pitchFamily="18" charset="2"/>
              </a:rPr>
              <a:t> lock</a:t>
            </a:r>
            <a:endParaRPr lang="en-US" sz="1600" b="1" dirty="0">
              <a:solidFill>
                <a:srgbClr val="3366FF"/>
              </a:solidFill>
            </a:endParaRPr>
          </a:p>
          <a:p>
            <a:pPr>
              <a:tabLst>
                <a:tab pos="2001838" algn="ctr"/>
                <a:tab pos="4513263" algn="ctr"/>
              </a:tabLst>
            </a:pPr>
            <a:r>
              <a:rPr lang="en-US" sz="1600" dirty="0">
                <a:sym typeface="MT Extra" pitchFamily="18" charset="2"/>
              </a:rPr>
              <a:t>Can solve various synchronization problems</a:t>
            </a:r>
          </a:p>
          <a:p>
            <a:pPr>
              <a:tabLst>
                <a:tab pos="2001838" algn="ctr"/>
                <a:tab pos="4513263" algn="ctr"/>
              </a:tabLst>
            </a:pPr>
            <a:r>
              <a:rPr lang="en-US" sz="1600" dirty="0">
                <a:sym typeface="MT Extra" pitchFamily="18" charset="2"/>
              </a:rPr>
              <a:t>Consider </a:t>
            </a:r>
            <a:r>
              <a:rPr lang="en-US" sz="1600" b="1" i="1" dirty="0">
                <a:sym typeface="MT Extra" pitchFamily="18" charset="2"/>
              </a:rPr>
              <a:t>P</a:t>
            </a:r>
            <a:r>
              <a:rPr lang="en-US" sz="1600" b="1" i="1" baseline="-25000" dirty="0">
                <a:sym typeface="MT Extra" pitchFamily="18" charset="2"/>
              </a:rPr>
              <a:t>1</a:t>
            </a:r>
            <a:r>
              <a:rPr lang="en-US" sz="1600" b="1" i="1" dirty="0">
                <a:sym typeface="MT Extra" pitchFamily="18" charset="2"/>
              </a:rPr>
              <a:t> </a:t>
            </a:r>
            <a:r>
              <a:rPr lang="en-US" sz="1600" dirty="0">
                <a:sym typeface="MT Extra" pitchFamily="18" charset="2"/>
              </a:rPr>
              <a:t> and </a:t>
            </a:r>
            <a:r>
              <a:rPr lang="en-US" sz="1600" b="1" i="1" dirty="0">
                <a:sym typeface="MT Extra" pitchFamily="18" charset="2"/>
              </a:rPr>
              <a:t>P</a:t>
            </a:r>
            <a:r>
              <a:rPr lang="en-US" sz="1600" b="1" i="1" baseline="-25000" dirty="0">
                <a:sym typeface="MT Extra" pitchFamily="18" charset="2"/>
              </a:rPr>
              <a:t>2</a:t>
            </a:r>
            <a:r>
              <a:rPr lang="en-US" sz="1600" dirty="0">
                <a:sym typeface="MT Extra" pitchFamily="18" charset="2"/>
              </a:rPr>
              <a:t> that require</a:t>
            </a:r>
            <a:r>
              <a:rPr lang="en-US" sz="1600" b="1" i="1" dirty="0">
                <a:sym typeface="MT Extra" pitchFamily="18" charset="2"/>
              </a:rPr>
              <a:t> S</a:t>
            </a:r>
            <a:r>
              <a:rPr lang="en-US" sz="1600" b="1" i="1" baseline="-25000" dirty="0">
                <a:sym typeface="MT Extra" pitchFamily="18" charset="2"/>
              </a:rPr>
              <a:t>1</a:t>
            </a:r>
            <a:r>
              <a:rPr lang="en-US" sz="1600" b="1" i="1" dirty="0">
                <a:sym typeface="MT Extra" pitchFamily="18" charset="2"/>
              </a:rPr>
              <a:t> </a:t>
            </a:r>
            <a:r>
              <a:rPr lang="en-US" sz="1600" dirty="0">
                <a:sym typeface="MT Extra" pitchFamily="18" charset="2"/>
              </a:rPr>
              <a:t>to happen before </a:t>
            </a:r>
            <a:r>
              <a:rPr lang="en-US" sz="1600" b="1" i="1" dirty="0">
                <a:sym typeface="MT Extra" pitchFamily="18" charset="2"/>
              </a:rPr>
              <a:t>S</a:t>
            </a:r>
            <a:r>
              <a:rPr lang="en-US" sz="1600" b="1" i="1" baseline="-25000" dirty="0">
                <a:sym typeface="MT Extra" pitchFamily="18" charset="2"/>
              </a:rPr>
              <a:t>2</a:t>
            </a:r>
          </a:p>
          <a:p>
            <a:pPr>
              <a:buFont typeface="Monotype Sorts" pitchFamily="-84" charset="2"/>
              <a:buNone/>
              <a:tabLst>
                <a:tab pos="2001838" algn="ctr"/>
                <a:tab pos="4513263" algn="ctr"/>
              </a:tabLst>
            </a:pPr>
            <a:r>
              <a:rPr lang="en-US" sz="1600" dirty="0">
                <a:sym typeface="MT Extra" pitchFamily="18" charset="2"/>
              </a:rPr>
              <a:t>       Create a semaphore </a:t>
            </a:r>
            <a:r>
              <a:rPr lang="en-US" altLang="en-US" sz="1600" dirty="0">
                <a:sym typeface="MT Extra" pitchFamily="18" charset="2"/>
              </a:rPr>
              <a:t>“</a:t>
            </a:r>
            <a:r>
              <a:rPr lang="en-US" altLang="ja-JP" sz="1600" b="1" dirty="0">
                <a:solidFill>
                  <a:srgbClr val="000000"/>
                </a:solidFill>
                <a:latin typeface="Courier New" pitchFamily="49" charset="0"/>
                <a:cs typeface="Courier New" pitchFamily="49" charset="0"/>
                <a:sym typeface="MT Extra" pitchFamily="18" charset="2"/>
              </a:rPr>
              <a:t>synch</a:t>
            </a:r>
            <a:r>
              <a:rPr lang="en-US" altLang="en-US" sz="1600" dirty="0">
                <a:sym typeface="MT Extra" pitchFamily="18" charset="2"/>
              </a:rPr>
              <a:t>”</a:t>
            </a:r>
            <a:r>
              <a:rPr lang="en-US" altLang="ja-JP" sz="1600" dirty="0">
                <a:sym typeface="MT Extra" pitchFamily="18" charset="2"/>
              </a:rPr>
              <a:t> initialized to 0 </a:t>
            </a:r>
          </a:p>
          <a:p>
            <a:pPr lvl="1">
              <a:buFont typeface="Monotype Sorts" pitchFamily="-84" charset="2"/>
              <a:buNone/>
              <a:tabLst>
                <a:tab pos="2001838" algn="ctr"/>
                <a:tab pos="4513263" algn="ctr"/>
              </a:tabLst>
            </a:pPr>
            <a:r>
              <a:rPr lang="en-US" sz="1600" b="1" dirty="0">
                <a:solidFill>
                  <a:srgbClr val="000000"/>
                </a:solidFill>
                <a:latin typeface="Courier New" pitchFamily="49" charset="0"/>
                <a:cs typeface="Courier New" pitchFamily="49" charset="0"/>
                <a:sym typeface="MT Extra" pitchFamily="18" charset="2"/>
              </a:rPr>
              <a:t>P1:</a:t>
            </a:r>
          </a:p>
          <a:p>
            <a:pPr lvl="1">
              <a:buFont typeface="Monotype Sorts" pitchFamily="-84" charset="2"/>
              <a:buNone/>
              <a:tabLst>
                <a:tab pos="2001838" algn="ctr"/>
                <a:tab pos="4513263" algn="ctr"/>
              </a:tabLst>
            </a:pPr>
            <a:r>
              <a:rPr lang="en-US" sz="1600" b="1" dirty="0">
                <a:solidFill>
                  <a:srgbClr val="000000"/>
                </a:solidFill>
                <a:latin typeface="Courier New" pitchFamily="49" charset="0"/>
                <a:cs typeface="Courier New" pitchFamily="49" charset="0"/>
                <a:sym typeface="MT Extra" pitchFamily="18" charset="2"/>
              </a:rPr>
              <a:t>   S</a:t>
            </a:r>
            <a:r>
              <a:rPr lang="en-US" sz="1600" b="1" baseline="-25000" dirty="0">
                <a:solidFill>
                  <a:srgbClr val="000000"/>
                </a:solidFill>
                <a:latin typeface="Courier New" pitchFamily="49" charset="0"/>
                <a:cs typeface="Courier New" pitchFamily="49" charset="0"/>
                <a:sym typeface="MT Extra" pitchFamily="18" charset="2"/>
              </a:rPr>
              <a:t>1</a:t>
            </a:r>
            <a:r>
              <a:rPr lang="en-US" sz="1600" b="1" dirty="0">
                <a:solidFill>
                  <a:srgbClr val="000000"/>
                </a:solidFill>
                <a:latin typeface="Courier New" pitchFamily="49" charset="0"/>
                <a:cs typeface="Courier New" pitchFamily="49" charset="0"/>
                <a:sym typeface="MT Extra" pitchFamily="18" charset="2"/>
              </a:rPr>
              <a:t>;</a:t>
            </a:r>
          </a:p>
          <a:p>
            <a:pPr lvl="1">
              <a:buFont typeface="Monotype Sorts" pitchFamily="-84" charset="2"/>
              <a:buNone/>
              <a:tabLst>
                <a:tab pos="2001838" algn="ctr"/>
                <a:tab pos="4513263" algn="ctr"/>
              </a:tabLst>
            </a:pPr>
            <a:r>
              <a:rPr lang="en-US" sz="1600" b="1" dirty="0">
                <a:solidFill>
                  <a:srgbClr val="000000"/>
                </a:solidFill>
                <a:latin typeface="Courier New" pitchFamily="49" charset="0"/>
                <a:cs typeface="Courier New" pitchFamily="49" charset="0"/>
                <a:sym typeface="MT Extra" pitchFamily="18" charset="2"/>
              </a:rPr>
              <a:t>   signal(synch);</a:t>
            </a:r>
          </a:p>
          <a:p>
            <a:pPr lvl="1">
              <a:buFont typeface="Monotype Sorts" pitchFamily="-84" charset="2"/>
              <a:buNone/>
              <a:tabLst>
                <a:tab pos="2001838" algn="ctr"/>
                <a:tab pos="4513263" algn="ctr"/>
              </a:tabLst>
            </a:pPr>
            <a:r>
              <a:rPr lang="en-US" sz="1600" b="1" dirty="0">
                <a:solidFill>
                  <a:srgbClr val="000000"/>
                </a:solidFill>
                <a:latin typeface="Courier New" pitchFamily="49" charset="0"/>
                <a:cs typeface="Courier New" pitchFamily="49" charset="0"/>
                <a:sym typeface="MT Extra" pitchFamily="18" charset="2"/>
              </a:rPr>
              <a:t>P2:</a:t>
            </a:r>
          </a:p>
          <a:p>
            <a:pPr lvl="1">
              <a:buFont typeface="Monotype Sorts" pitchFamily="-84" charset="2"/>
              <a:buNone/>
              <a:tabLst>
                <a:tab pos="2001838" algn="ctr"/>
                <a:tab pos="4513263" algn="ctr"/>
              </a:tabLst>
            </a:pPr>
            <a:r>
              <a:rPr lang="en-US" sz="1600" b="1" dirty="0">
                <a:solidFill>
                  <a:srgbClr val="000000"/>
                </a:solidFill>
                <a:latin typeface="Courier New" pitchFamily="49" charset="0"/>
                <a:cs typeface="Courier New" pitchFamily="49" charset="0"/>
                <a:sym typeface="MT Extra" pitchFamily="18" charset="2"/>
              </a:rPr>
              <a:t>   wait(synch)</a:t>
            </a:r>
            <a:r>
              <a:rPr lang="en-US" sz="1400" dirty="0">
                <a:solidFill>
                  <a:srgbClr val="0000FF"/>
                </a:solidFill>
                <a:sym typeface="MT Extra" pitchFamily="18" charset="2"/>
              </a:rPr>
              <a:t>;</a:t>
            </a:r>
            <a:endParaRPr lang="en-US" sz="1600" b="1" dirty="0">
              <a:solidFill>
                <a:srgbClr val="000000"/>
              </a:solidFill>
              <a:latin typeface="Courier New" pitchFamily="49" charset="0"/>
              <a:cs typeface="Courier New" pitchFamily="49" charset="0"/>
              <a:sym typeface="MT Extra" pitchFamily="18" charset="2"/>
            </a:endParaRPr>
          </a:p>
          <a:p>
            <a:pPr lvl="1">
              <a:buFont typeface="Monotype Sorts" pitchFamily="-84" charset="2"/>
              <a:buNone/>
              <a:tabLst>
                <a:tab pos="2001838" algn="ctr"/>
                <a:tab pos="4513263" algn="ctr"/>
              </a:tabLst>
            </a:pPr>
            <a:r>
              <a:rPr lang="en-US" sz="1600" b="1" dirty="0">
                <a:solidFill>
                  <a:srgbClr val="000000"/>
                </a:solidFill>
                <a:latin typeface="Courier New" pitchFamily="49" charset="0"/>
                <a:cs typeface="Courier New" pitchFamily="49" charset="0"/>
                <a:sym typeface="MT Extra" pitchFamily="18" charset="2"/>
              </a:rPr>
              <a:t>   S</a:t>
            </a:r>
            <a:r>
              <a:rPr lang="en-US" sz="1600" b="1" baseline="-25000" dirty="0">
                <a:solidFill>
                  <a:srgbClr val="000000"/>
                </a:solidFill>
                <a:latin typeface="Courier New" pitchFamily="49" charset="0"/>
                <a:cs typeface="Courier New" pitchFamily="49" charset="0"/>
                <a:sym typeface="MT Extra" pitchFamily="18" charset="2"/>
              </a:rPr>
              <a:t>2</a:t>
            </a:r>
            <a:r>
              <a:rPr lang="en-US" sz="1600" b="1" dirty="0">
                <a:solidFill>
                  <a:srgbClr val="000000"/>
                </a:solidFill>
                <a:latin typeface="Courier New" pitchFamily="49" charset="0"/>
                <a:cs typeface="Courier New" pitchFamily="49" charset="0"/>
                <a:sym typeface="MT Extra" pitchFamily="18" charset="2"/>
              </a:rPr>
              <a:t>;</a:t>
            </a:r>
            <a:endParaRPr lang="en-US" sz="1600" dirty="0">
              <a:sym typeface="MT Extra" pitchFamily="18" charset="2"/>
            </a:endParaRPr>
          </a:p>
          <a:p>
            <a:pPr>
              <a:tabLst>
                <a:tab pos="2001838" algn="ctr"/>
                <a:tab pos="4513263" algn="ctr"/>
              </a:tabLst>
            </a:pPr>
            <a:r>
              <a:rPr lang="en-US" sz="1600" dirty="0"/>
              <a:t>Can implement a counting semaphore </a:t>
            </a:r>
            <a:r>
              <a:rPr lang="en-US" sz="1600" b="1" i="1" dirty="0">
                <a:solidFill>
                  <a:srgbClr val="000000"/>
                </a:solidFill>
              </a:rPr>
              <a:t>S</a:t>
            </a:r>
            <a:r>
              <a:rPr lang="en-US" sz="1600" dirty="0"/>
              <a:t> as a binary semaphore</a:t>
            </a:r>
          </a:p>
          <a:p>
            <a:pPr>
              <a:tabLst>
                <a:tab pos="2001838" algn="ctr"/>
                <a:tab pos="4513263" algn="ctr"/>
              </a:tabLst>
            </a:pPr>
            <a:endParaRPr lang="en-US" sz="1600" b="1" i="1" baseline="-25000" dirty="0">
              <a:sym typeface="MT Extra" pitchFamily="18" charset="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90500"/>
            <a:ext cx="8229600" cy="576263"/>
          </a:xfrm>
        </p:spPr>
        <p:txBody>
          <a:bodyPr>
            <a:normAutofit fontScale="90000"/>
          </a:bodyPr>
          <a:lstStyle/>
          <a:p>
            <a:pPr eaLnBrk="1" hangingPunct="1"/>
            <a:r>
              <a:rPr lang="en-US"/>
              <a:t>Semaphore Implementation</a:t>
            </a:r>
          </a:p>
        </p:txBody>
      </p:sp>
      <p:sp>
        <p:nvSpPr>
          <p:cNvPr id="29699" name="Rectangle 3"/>
          <p:cNvSpPr>
            <a:spLocks noGrp="1" noChangeArrowheads="1"/>
          </p:cNvSpPr>
          <p:nvPr>
            <p:ph idx="1"/>
          </p:nvPr>
        </p:nvSpPr>
        <p:spPr>
          <a:xfrm>
            <a:off x="869950" y="1157288"/>
            <a:ext cx="7143750" cy="4530725"/>
          </a:xfrm>
        </p:spPr>
        <p:txBody>
          <a:bodyPr>
            <a:normAutofit fontScale="85000" lnSpcReduction="20000"/>
          </a:bodyPr>
          <a:lstStyle/>
          <a:p>
            <a:r>
              <a:rPr lang="en-US" dirty="0"/>
              <a:t>Must guarantee that no two processes can execute  the </a:t>
            </a:r>
            <a:r>
              <a:rPr lang="en-US" sz="2000" b="1" dirty="0">
                <a:latin typeface="Courier New" pitchFamily="49" charset="0"/>
                <a:cs typeface="Courier New" pitchFamily="49" charset="0"/>
              </a:rPr>
              <a:t>wait() </a:t>
            </a:r>
            <a:r>
              <a:rPr lang="en-US" dirty="0"/>
              <a:t>and </a:t>
            </a:r>
            <a:r>
              <a:rPr lang="en-US" sz="2000" b="1" dirty="0">
                <a:latin typeface="Courier New" pitchFamily="49" charset="0"/>
                <a:cs typeface="Courier New" pitchFamily="49" charset="0"/>
              </a:rPr>
              <a:t>signal() </a:t>
            </a:r>
            <a:r>
              <a:rPr lang="en-US" dirty="0"/>
              <a:t>on the same semaphore at the same time</a:t>
            </a:r>
          </a:p>
          <a:p>
            <a:r>
              <a:rPr lang="en-US" dirty="0"/>
              <a:t>Thus, the implementation becomes the critical section problem where the </a:t>
            </a:r>
            <a:r>
              <a:rPr lang="en-US" sz="2000" b="1" dirty="0">
                <a:latin typeface="Courier New" pitchFamily="49" charset="0"/>
                <a:cs typeface="Courier New" pitchFamily="49" charset="0"/>
              </a:rPr>
              <a:t>wait</a:t>
            </a:r>
            <a:r>
              <a:rPr lang="en-US" dirty="0"/>
              <a:t> and </a:t>
            </a:r>
            <a:r>
              <a:rPr lang="en-US" sz="2000" b="1" dirty="0">
                <a:latin typeface="Courier New" pitchFamily="49" charset="0"/>
                <a:cs typeface="Courier New" pitchFamily="49" charset="0"/>
              </a:rPr>
              <a:t>signal</a:t>
            </a:r>
            <a:r>
              <a:rPr lang="en-US" dirty="0"/>
              <a:t> code are placed in the critical section</a:t>
            </a:r>
          </a:p>
          <a:p>
            <a:pPr lvl="1"/>
            <a:r>
              <a:rPr lang="en-US" dirty="0"/>
              <a:t>Could now have </a:t>
            </a:r>
            <a:r>
              <a:rPr lang="en-US" b="1" dirty="0">
                <a:solidFill>
                  <a:srgbClr val="3366FF"/>
                </a:solidFill>
              </a:rPr>
              <a:t>busy waiting</a:t>
            </a:r>
            <a:r>
              <a:rPr lang="en-US" dirty="0">
                <a:solidFill>
                  <a:srgbClr val="3366FF"/>
                </a:solidFill>
              </a:rPr>
              <a:t> </a:t>
            </a:r>
            <a:r>
              <a:rPr lang="en-US" dirty="0"/>
              <a:t>in critical section implementation</a:t>
            </a:r>
          </a:p>
          <a:p>
            <a:pPr lvl="2"/>
            <a:r>
              <a:rPr lang="en-US" dirty="0"/>
              <a:t>But implementation code is short</a:t>
            </a:r>
          </a:p>
          <a:p>
            <a:pPr lvl="2"/>
            <a:r>
              <a:rPr lang="en-US" dirty="0"/>
              <a:t>Little busy waiting if critical section rarely occupied</a:t>
            </a:r>
          </a:p>
          <a:p>
            <a:r>
              <a:rPr lang="en-US" dirty="0"/>
              <a:t>Note that applications may spend lots of time in critical sections and therefore this is not a good solution</a:t>
            </a:r>
          </a:p>
          <a:p>
            <a:pPr>
              <a:buFont typeface="Monotype Sorts" pitchFamily="-84" charset="2"/>
              <a:buNone/>
            </a:pPr>
            <a:endParaRPr lang="en-US" dirty="0"/>
          </a:p>
          <a:p>
            <a:pPr lvl="1">
              <a:buFont typeface="Monotype Sorts" pitchFamily="-84" charset="2"/>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041400" y="136525"/>
            <a:ext cx="7645400" cy="576263"/>
          </a:xfrm>
        </p:spPr>
        <p:txBody>
          <a:bodyPr>
            <a:normAutofit fontScale="90000"/>
          </a:bodyPr>
          <a:lstStyle/>
          <a:p>
            <a:pPr eaLnBrk="1" hangingPunct="1"/>
            <a:r>
              <a:rPr lang="en-US" altLang="en-US"/>
              <a:t>Process Scheduling</a:t>
            </a:r>
          </a:p>
        </p:txBody>
      </p:sp>
      <p:sp>
        <p:nvSpPr>
          <p:cNvPr id="15363" name="Rectangle 3"/>
          <p:cNvSpPr>
            <a:spLocks noGrp="1" noChangeArrowheads="1"/>
          </p:cNvSpPr>
          <p:nvPr>
            <p:ph type="body" idx="1"/>
          </p:nvPr>
        </p:nvSpPr>
        <p:spPr>
          <a:xfrm>
            <a:off x="887413" y="1168400"/>
            <a:ext cx="6975475" cy="3983038"/>
          </a:xfrm>
        </p:spPr>
        <p:txBody>
          <a:bodyPr>
            <a:normAutofit fontScale="85000" lnSpcReduction="20000"/>
          </a:bodyPr>
          <a:lstStyle/>
          <a:p>
            <a:r>
              <a:rPr lang="en-US" altLang="en-US" dirty="0"/>
              <a:t>Maximize CPU use, quickly switch processes onto CPU for time sharing</a:t>
            </a:r>
          </a:p>
          <a:p>
            <a:r>
              <a:rPr lang="en-US" altLang="en-US" b="1" dirty="0">
                <a:solidFill>
                  <a:srgbClr val="3366FF"/>
                </a:solidFill>
              </a:rPr>
              <a:t>Process scheduler </a:t>
            </a:r>
            <a:r>
              <a:rPr lang="en-US" altLang="en-US" dirty="0"/>
              <a:t>selects among available processes for next execution on CPU</a:t>
            </a:r>
          </a:p>
          <a:p>
            <a:r>
              <a:rPr lang="en-US" altLang="en-US" dirty="0"/>
              <a:t>Maintains </a:t>
            </a:r>
            <a:r>
              <a:rPr lang="en-US" altLang="en-US" b="1" dirty="0">
                <a:solidFill>
                  <a:srgbClr val="3366FF"/>
                </a:solidFill>
              </a:rPr>
              <a:t>scheduling queues </a:t>
            </a:r>
            <a:r>
              <a:rPr lang="en-US" altLang="en-US" dirty="0"/>
              <a:t>of processes</a:t>
            </a:r>
          </a:p>
          <a:p>
            <a:pPr lvl="1"/>
            <a:r>
              <a:rPr lang="en-US" altLang="en-US" b="1" dirty="0">
                <a:solidFill>
                  <a:srgbClr val="3366FF"/>
                </a:solidFill>
              </a:rPr>
              <a:t>Job queue </a:t>
            </a:r>
            <a:r>
              <a:rPr lang="en-US" altLang="en-US" dirty="0"/>
              <a:t>– set of all processes in the system</a:t>
            </a:r>
          </a:p>
          <a:p>
            <a:pPr lvl="1"/>
            <a:r>
              <a:rPr lang="en-US" altLang="en-US" b="1" dirty="0">
                <a:solidFill>
                  <a:srgbClr val="3366FF"/>
                </a:solidFill>
              </a:rPr>
              <a:t>Ready queue </a:t>
            </a:r>
            <a:r>
              <a:rPr lang="en-US" altLang="en-US" dirty="0"/>
              <a:t>– set of all processes residing in main memory, ready and waiting to execute</a:t>
            </a:r>
          </a:p>
          <a:p>
            <a:pPr lvl="1"/>
            <a:r>
              <a:rPr lang="en-US" altLang="en-US" b="1" dirty="0">
                <a:solidFill>
                  <a:srgbClr val="3366FF"/>
                </a:solidFill>
              </a:rPr>
              <a:t>Device queues </a:t>
            </a:r>
            <a:r>
              <a:rPr lang="en-US" altLang="en-US" dirty="0"/>
              <a:t>– set of processes waiting for an I/O device</a:t>
            </a:r>
          </a:p>
          <a:p>
            <a:pPr lvl="1"/>
            <a:r>
              <a:rPr lang="en-US" altLang="en-US" dirty="0"/>
              <a:t>Processes migrate among the various queues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22338" y="44450"/>
            <a:ext cx="8467725" cy="609600"/>
          </a:xfrm>
        </p:spPr>
        <p:txBody>
          <a:bodyPr/>
          <a:lstStyle/>
          <a:p>
            <a:pPr eaLnBrk="1" hangingPunct="1"/>
            <a:r>
              <a:rPr lang="en-US" sz="2400"/>
              <a:t>Semaphore Implementation with no Busy waiting </a:t>
            </a:r>
          </a:p>
        </p:txBody>
      </p:sp>
      <p:sp>
        <p:nvSpPr>
          <p:cNvPr id="30723" name="Rectangle 3"/>
          <p:cNvSpPr>
            <a:spLocks noGrp="1" noChangeArrowheads="1"/>
          </p:cNvSpPr>
          <p:nvPr>
            <p:ph idx="1"/>
          </p:nvPr>
        </p:nvSpPr>
        <p:spPr>
          <a:xfrm>
            <a:off x="304800" y="1041400"/>
            <a:ext cx="8000999" cy="5207000"/>
          </a:xfrm>
        </p:spPr>
        <p:txBody>
          <a:bodyPr>
            <a:normAutofit fontScale="85000" lnSpcReduction="10000"/>
          </a:bodyPr>
          <a:lstStyle/>
          <a:p>
            <a:r>
              <a:rPr lang="en-US" dirty="0"/>
              <a:t>With each semaphore there is an associated waiting queue</a:t>
            </a:r>
          </a:p>
          <a:p>
            <a:r>
              <a:rPr lang="en-US" dirty="0"/>
              <a:t>Each entry in a waiting queue has two data items:</a:t>
            </a:r>
          </a:p>
          <a:p>
            <a:pPr lvl="1"/>
            <a:r>
              <a:rPr lang="en-US" dirty="0"/>
              <a:t> value (of type integer)</a:t>
            </a:r>
          </a:p>
          <a:p>
            <a:pPr lvl="1"/>
            <a:r>
              <a:rPr lang="en-US" dirty="0"/>
              <a:t> pointer to next record in the list</a:t>
            </a:r>
          </a:p>
          <a:p>
            <a:r>
              <a:rPr lang="en-US" dirty="0"/>
              <a:t>Two operations:</a:t>
            </a:r>
          </a:p>
          <a:p>
            <a:pPr lvl="1"/>
            <a:r>
              <a:rPr lang="en-US" b="1" dirty="0">
                <a:solidFill>
                  <a:srgbClr val="3366FF"/>
                </a:solidFill>
              </a:rPr>
              <a:t>block</a:t>
            </a:r>
            <a:r>
              <a:rPr lang="en-US" dirty="0">
                <a:solidFill>
                  <a:srgbClr val="3366FF"/>
                </a:solidFill>
              </a:rPr>
              <a:t> </a:t>
            </a:r>
            <a:r>
              <a:rPr lang="en-US" dirty="0"/>
              <a:t>– place the process invoking the operation on the appropriate waiting queue</a:t>
            </a:r>
          </a:p>
          <a:p>
            <a:pPr lvl="1"/>
            <a:r>
              <a:rPr lang="en-US" b="1" dirty="0">
                <a:solidFill>
                  <a:srgbClr val="3366FF"/>
                </a:solidFill>
              </a:rPr>
              <a:t>wakeup</a:t>
            </a:r>
            <a:r>
              <a:rPr lang="en-US" dirty="0">
                <a:solidFill>
                  <a:srgbClr val="3366FF"/>
                </a:solidFill>
              </a:rPr>
              <a:t> </a:t>
            </a:r>
            <a:r>
              <a:rPr lang="en-US" dirty="0"/>
              <a:t>– remove one of processes in the waiting queue and place it in the ready queue</a:t>
            </a:r>
          </a:p>
          <a:p>
            <a:r>
              <a:rPr lang="en-US" sz="1600" b="1" dirty="0" err="1">
                <a:latin typeface="Courier New" pitchFamily="49" charset="0"/>
                <a:cs typeface="Courier New" pitchFamily="49" charset="0"/>
              </a:rPr>
              <a:t>typedef</a:t>
            </a: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a:t>
            </a:r>
          </a:p>
          <a:p>
            <a:pPr>
              <a:buFont typeface="Monotype Sorts" pitchFamily="-84" charset="2"/>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int</a:t>
            </a:r>
            <a:r>
              <a:rPr lang="en-US" sz="1600" b="1" dirty="0">
                <a:latin typeface="Courier New" pitchFamily="49" charset="0"/>
                <a:cs typeface="Courier New" pitchFamily="49" charset="0"/>
              </a:rPr>
              <a:t> value; </a:t>
            </a:r>
          </a:p>
          <a:p>
            <a:pPr>
              <a:buFont typeface="Monotype Sorts" pitchFamily="-84" charset="2"/>
              <a:buNone/>
            </a:pPr>
            <a:r>
              <a:rPr lang="en-US" sz="1600" b="1" dirty="0">
                <a:latin typeface="Courier New" pitchFamily="49" charset="0"/>
                <a:cs typeface="Courier New" pitchFamily="49" charset="0"/>
              </a:rPr>
              <a:t>   </a:t>
            </a:r>
            <a:r>
              <a:rPr lang="en-US" sz="1600" b="1" dirty="0" err="1">
                <a:latin typeface="Courier New" pitchFamily="49" charset="0"/>
                <a:cs typeface="Courier New" pitchFamily="49" charset="0"/>
              </a:rPr>
              <a:t>struct</a:t>
            </a:r>
            <a:r>
              <a:rPr lang="en-US" sz="1600" b="1" dirty="0">
                <a:latin typeface="Courier New" pitchFamily="49" charset="0"/>
                <a:cs typeface="Courier New" pitchFamily="49" charset="0"/>
              </a:rPr>
              <a:t> process *list; </a:t>
            </a:r>
          </a:p>
          <a:p>
            <a:pPr>
              <a:buFont typeface="Monotype Sorts" pitchFamily="-84" charset="2"/>
              <a:buNone/>
            </a:pPr>
            <a:r>
              <a:rPr lang="en-US" sz="1600" b="1" dirty="0">
                <a:latin typeface="Courier New" pitchFamily="49" charset="0"/>
                <a:cs typeface="Courier New" pitchFamily="49" charset="0"/>
              </a:rPr>
              <a:t>   } semaphore;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22325" y="144463"/>
            <a:ext cx="8356600" cy="581025"/>
          </a:xfrm>
        </p:spPr>
        <p:txBody>
          <a:bodyPr/>
          <a:lstStyle/>
          <a:p>
            <a:pPr eaLnBrk="1" hangingPunct="1"/>
            <a:r>
              <a:rPr lang="en-US" sz="2400"/>
              <a:t>Implementation with no Busy waiting (Cont.)</a:t>
            </a:r>
          </a:p>
        </p:txBody>
      </p:sp>
      <p:sp>
        <p:nvSpPr>
          <p:cNvPr id="31747" name="Rectangle 3"/>
          <p:cNvSpPr>
            <a:spLocks noGrp="1" noChangeArrowheads="1"/>
          </p:cNvSpPr>
          <p:nvPr>
            <p:ph idx="1"/>
          </p:nvPr>
        </p:nvSpPr>
        <p:spPr>
          <a:xfrm>
            <a:off x="1154113" y="901700"/>
            <a:ext cx="6122987" cy="5029200"/>
          </a:xfrm>
        </p:spPr>
        <p:txBody>
          <a:bodyPr/>
          <a:lstStyle/>
          <a:p>
            <a:pPr marL="0" indent="0">
              <a:buFont typeface="Monotype Sorts" pitchFamily="-84" charset="2"/>
              <a:buNone/>
            </a:pPr>
            <a:endParaRPr lang="en-US" sz="1400" b="1">
              <a:latin typeface="Courier New" pitchFamily="49" charset="0"/>
              <a:cs typeface="Courier New" pitchFamily="49" charset="0"/>
            </a:endParaRPr>
          </a:p>
          <a:p>
            <a:pPr marL="0" indent="0">
              <a:buFont typeface="Monotype Sorts" pitchFamily="-84" charset="2"/>
              <a:buNone/>
            </a:pPr>
            <a:r>
              <a:rPr lang="en-US" sz="1600" b="1">
                <a:latin typeface="Courier New" pitchFamily="49" charset="0"/>
                <a:cs typeface="Courier New" pitchFamily="49" charset="0"/>
              </a:rPr>
              <a:t>wait(semaphore *S) { </a:t>
            </a:r>
          </a:p>
          <a:p>
            <a:pPr marL="0" indent="0">
              <a:buFont typeface="Monotype Sorts" pitchFamily="-84" charset="2"/>
              <a:buNone/>
            </a:pPr>
            <a:r>
              <a:rPr lang="en-US" sz="1600" b="1">
                <a:latin typeface="Courier New" pitchFamily="49" charset="0"/>
                <a:cs typeface="Courier New" pitchFamily="49" charset="0"/>
              </a:rPr>
              <a:t>   S-&gt;value--; </a:t>
            </a:r>
          </a:p>
          <a:p>
            <a:pPr marL="0" indent="0">
              <a:buFont typeface="Monotype Sorts" pitchFamily="-84" charset="2"/>
              <a:buNone/>
            </a:pPr>
            <a:r>
              <a:rPr lang="en-US" sz="1600" b="1">
                <a:latin typeface="Courier New" pitchFamily="49" charset="0"/>
                <a:cs typeface="Courier New" pitchFamily="49" charset="0"/>
              </a:rPr>
              <a:t>   if (S-&gt;value &lt; 0) {</a:t>
            </a:r>
            <a:br>
              <a:rPr lang="en-US" sz="1600" b="1">
                <a:latin typeface="Courier New" pitchFamily="49" charset="0"/>
                <a:cs typeface="Courier New" pitchFamily="49" charset="0"/>
              </a:rPr>
            </a:br>
            <a:r>
              <a:rPr lang="en-US" sz="1600" b="1">
                <a:latin typeface="Courier New" pitchFamily="49" charset="0"/>
                <a:cs typeface="Courier New" pitchFamily="49" charset="0"/>
              </a:rPr>
              <a:t>      add this process to S-&gt;list; </a:t>
            </a:r>
          </a:p>
          <a:p>
            <a:pPr marL="0" indent="0">
              <a:buFont typeface="Monotype Sorts" pitchFamily="-84" charset="2"/>
              <a:buNone/>
            </a:pPr>
            <a:r>
              <a:rPr lang="en-US" sz="1600" b="1">
                <a:latin typeface="Courier New" pitchFamily="49" charset="0"/>
                <a:cs typeface="Courier New" pitchFamily="49" charset="0"/>
              </a:rPr>
              <a:t>      block(); </a:t>
            </a:r>
          </a:p>
          <a:p>
            <a:pPr marL="0" indent="0">
              <a:buFont typeface="Monotype Sorts" pitchFamily="-84" charset="2"/>
              <a:buNone/>
            </a:pPr>
            <a:r>
              <a:rPr lang="en-US" sz="1600" b="1">
                <a:latin typeface="Courier New" pitchFamily="49" charset="0"/>
                <a:cs typeface="Courier New" pitchFamily="49" charset="0"/>
              </a:rPr>
              <a:t>   } </a:t>
            </a:r>
          </a:p>
          <a:p>
            <a:pPr marL="0" indent="0">
              <a:buFont typeface="Monotype Sorts" pitchFamily="-84" charset="2"/>
              <a:buNone/>
            </a:pPr>
            <a:r>
              <a:rPr lang="en-US" sz="1600" b="1">
                <a:latin typeface="Courier New" pitchFamily="49" charset="0"/>
                <a:cs typeface="Courier New" pitchFamily="49" charset="0"/>
              </a:rPr>
              <a:t>}</a:t>
            </a:r>
          </a:p>
          <a:p>
            <a:pPr marL="0" indent="0">
              <a:buFont typeface="Monotype Sorts" pitchFamily="-84" charset="2"/>
              <a:buNone/>
            </a:pPr>
            <a:endParaRPr lang="en-US" sz="1600" b="1">
              <a:latin typeface="Courier New" pitchFamily="49" charset="0"/>
              <a:cs typeface="Courier New" pitchFamily="49" charset="0"/>
            </a:endParaRPr>
          </a:p>
          <a:p>
            <a:pPr marL="0" indent="0">
              <a:buFont typeface="Monotype Sorts" pitchFamily="-84" charset="2"/>
              <a:buNone/>
            </a:pPr>
            <a:r>
              <a:rPr lang="en-US" sz="1600" b="1">
                <a:latin typeface="Courier New" pitchFamily="49" charset="0"/>
                <a:cs typeface="Courier New" pitchFamily="49" charset="0"/>
              </a:rPr>
              <a:t>signal(semaphore *S) { </a:t>
            </a:r>
          </a:p>
          <a:p>
            <a:pPr marL="0" indent="0">
              <a:buFont typeface="Monotype Sorts" pitchFamily="-84" charset="2"/>
              <a:buNone/>
            </a:pPr>
            <a:r>
              <a:rPr lang="en-US" sz="1600" b="1">
                <a:latin typeface="Courier New" pitchFamily="49" charset="0"/>
                <a:cs typeface="Courier New" pitchFamily="49" charset="0"/>
              </a:rPr>
              <a:t>   S-&gt;value++; </a:t>
            </a:r>
          </a:p>
          <a:p>
            <a:pPr marL="0" indent="0">
              <a:buFont typeface="Monotype Sorts" pitchFamily="-84" charset="2"/>
              <a:buNone/>
            </a:pPr>
            <a:r>
              <a:rPr lang="en-US" sz="1600" b="1">
                <a:latin typeface="Courier New" pitchFamily="49" charset="0"/>
                <a:cs typeface="Courier New" pitchFamily="49" charset="0"/>
              </a:rPr>
              <a:t>   if (S-&gt;value &lt;= 0) {</a:t>
            </a:r>
            <a:br>
              <a:rPr lang="en-US" sz="1600" b="1">
                <a:latin typeface="Courier New" pitchFamily="49" charset="0"/>
                <a:cs typeface="Courier New" pitchFamily="49" charset="0"/>
              </a:rPr>
            </a:br>
            <a:r>
              <a:rPr lang="en-US" sz="1600" b="1">
                <a:latin typeface="Courier New" pitchFamily="49" charset="0"/>
                <a:cs typeface="Courier New" pitchFamily="49" charset="0"/>
              </a:rPr>
              <a:t>      remove a process P from S-&gt;list; </a:t>
            </a:r>
          </a:p>
          <a:p>
            <a:pPr marL="0" indent="0">
              <a:buFont typeface="Monotype Sorts" pitchFamily="-84" charset="2"/>
              <a:buNone/>
            </a:pPr>
            <a:r>
              <a:rPr lang="en-US" sz="1600" b="1">
                <a:latin typeface="Courier New" pitchFamily="49" charset="0"/>
                <a:cs typeface="Courier New" pitchFamily="49" charset="0"/>
              </a:rPr>
              <a:t>      wakeup(P); </a:t>
            </a:r>
          </a:p>
          <a:p>
            <a:pPr marL="0" indent="0">
              <a:buFont typeface="Monotype Sorts" pitchFamily="-84" charset="2"/>
              <a:buNone/>
            </a:pPr>
            <a:r>
              <a:rPr lang="en-US" sz="1600" b="1">
                <a:latin typeface="Courier New" pitchFamily="49" charset="0"/>
                <a:cs typeface="Courier New" pitchFamily="49" charset="0"/>
              </a:rPr>
              <a:t>   } </a:t>
            </a:r>
          </a:p>
          <a:p>
            <a:pPr marL="0" indent="0">
              <a:buFont typeface="Monotype Sorts" pitchFamily="-84" charset="2"/>
              <a:buNone/>
            </a:pPr>
            <a:r>
              <a:rPr lang="en-US" sz="1600" b="1">
                <a:latin typeface="Courier New" pitchFamily="49" charset="0"/>
                <a:cs typeface="Courier New" pitchFamily="49" charset="0"/>
              </a:rPr>
              <a:t>}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69963" y="161925"/>
            <a:ext cx="7716837" cy="576263"/>
          </a:xfrm>
        </p:spPr>
        <p:txBody>
          <a:bodyPr>
            <a:normAutofit fontScale="90000"/>
          </a:bodyPr>
          <a:lstStyle/>
          <a:p>
            <a:pPr eaLnBrk="1" hangingPunct="1"/>
            <a:r>
              <a:rPr lang="en-US"/>
              <a:t>Deadlock and Starvation</a:t>
            </a:r>
          </a:p>
        </p:txBody>
      </p:sp>
      <p:sp>
        <p:nvSpPr>
          <p:cNvPr id="32771" name="Rectangle 3"/>
          <p:cNvSpPr>
            <a:spLocks noGrp="1" noChangeArrowheads="1"/>
          </p:cNvSpPr>
          <p:nvPr>
            <p:ph idx="1"/>
          </p:nvPr>
        </p:nvSpPr>
        <p:spPr>
          <a:xfrm>
            <a:off x="820738" y="1073150"/>
            <a:ext cx="7640637" cy="4906963"/>
          </a:xfrm>
        </p:spPr>
        <p:txBody>
          <a:bodyPr>
            <a:normAutofit fontScale="85000" lnSpcReduction="20000"/>
          </a:bodyPr>
          <a:lstStyle/>
          <a:p>
            <a:pPr>
              <a:lnSpc>
                <a:spcPct val="90000"/>
              </a:lnSpc>
              <a:tabLst>
                <a:tab pos="1882775" algn="ctr"/>
                <a:tab pos="4568825" algn="ctr"/>
              </a:tabLst>
            </a:pPr>
            <a:r>
              <a:rPr lang="en-US" b="1" dirty="0">
                <a:solidFill>
                  <a:srgbClr val="3366FF"/>
                </a:solidFill>
              </a:rPr>
              <a:t>Deadlock </a:t>
            </a:r>
            <a:r>
              <a:rPr lang="en-US" dirty="0"/>
              <a:t>– two or more processes are waiting indefinitely for an event that can be caused by only one of the waiting processes</a:t>
            </a:r>
          </a:p>
          <a:p>
            <a:pPr>
              <a:lnSpc>
                <a:spcPct val="90000"/>
              </a:lnSpc>
              <a:tabLst>
                <a:tab pos="1882775" algn="ctr"/>
                <a:tab pos="4568825" algn="ctr"/>
              </a:tabLst>
            </a:pPr>
            <a:r>
              <a:rPr lang="en-US" dirty="0">
                <a:solidFill>
                  <a:srgbClr val="000000"/>
                </a:solidFill>
              </a:rPr>
              <a:t>Let </a:t>
            </a:r>
            <a:r>
              <a:rPr lang="en-US" sz="2000" b="1" i="1" dirty="0">
                <a:solidFill>
                  <a:srgbClr val="000000"/>
                </a:solidFill>
                <a:latin typeface="Courier New" pitchFamily="49" charset="0"/>
                <a:cs typeface="Courier New" pitchFamily="49" charset="0"/>
              </a:rPr>
              <a:t>S</a:t>
            </a:r>
            <a:r>
              <a:rPr lang="en-US" dirty="0">
                <a:solidFill>
                  <a:srgbClr val="000000"/>
                </a:solidFill>
              </a:rPr>
              <a:t> and</a:t>
            </a:r>
            <a:r>
              <a:rPr lang="en-US" sz="1600" b="1" dirty="0">
                <a:solidFill>
                  <a:srgbClr val="000000"/>
                </a:solidFill>
                <a:latin typeface="Courier New" pitchFamily="49" charset="0"/>
                <a:cs typeface="Courier New" pitchFamily="49" charset="0"/>
              </a:rPr>
              <a:t> </a:t>
            </a:r>
            <a:r>
              <a:rPr lang="en-US" sz="2000" b="1" i="1" dirty="0">
                <a:solidFill>
                  <a:srgbClr val="000000"/>
                </a:solidFill>
                <a:latin typeface="Courier New" pitchFamily="49" charset="0"/>
                <a:cs typeface="Courier New" pitchFamily="49" charset="0"/>
              </a:rPr>
              <a:t>Q</a:t>
            </a:r>
            <a:r>
              <a:rPr lang="en-US" sz="1600" b="1" dirty="0">
                <a:solidFill>
                  <a:srgbClr val="000000"/>
                </a:solidFill>
                <a:latin typeface="Courier New" pitchFamily="49" charset="0"/>
                <a:cs typeface="Courier New" pitchFamily="49" charset="0"/>
              </a:rPr>
              <a:t> </a:t>
            </a:r>
            <a:r>
              <a:rPr lang="en-US" dirty="0">
                <a:solidFill>
                  <a:srgbClr val="000000"/>
                </a:solidFill>
              </a:rPr>
              <a:t>be </a:t>
            </a:r>
            <a:r>
              <a:rPr lang="en-US" dirty="0"/>
              <a:t>two semaphores initialized to 1</a:t>
            </a:r>
          </a:p>
          <a:p>
            <a:pPr>
              <a:lnSpc>
                <a:spcPct val="90000"/>
              </a:lnSpc>
              <a:buFont typeface="Monotype Sorts" pitchFamily="-84" charset="2"/>
              <a:buNone/>
              <a:tabLst>
                <a:tab pos="1882775" algn="ctr"/>
                <a:tab pos="4568825" algn="ctr"/>
              </a:tabLst>
            </a:pPr>
            <a:r>
              <a:rPr lang="en-US" i="1" dirty="0">
                <a:solidFill>
                  <a:srgbClr val="000000"/>
                </a:solidFill>
              </a:rPr>
              <a:t>		        P</a:t>
            </a:r>
            <a:r>
              <a:rPr lang="en-US" baseline="-25000" dirty="0">
                <a:solidFill>
                  <a:srgbClr val="000000"/>
                </a:solidFill>
              </a:rPr>
              <a:t>0</a:t>
            </a:r>
            <a:r>
              <a:rPr lang="en-US" dirty="0">
                <a:solidFill>
                  <a:srgbClr val="000000"/>
                </a:solidFill>
              </a:rPr>
              <a:t>	                            </a:t>
            </a:r>
            <a:r>
              <a:rPr lang="en-US" i="1" dirty="0">
                <a:solidFill>
                  <a:srgbClr val="000000"/>
                </a:solidFill>
              </a:rPr>
              <a:t>P</a:t>
            </a:r>
            <a:r>
              <a:rPr lang="en-US" baseline="-25000" dirty="0">
                <a:solidFill>
                  <a:srgbClr val="000000"/>
                </a:solidFill>
              </a:rPr>
              <a:t>1</a:t>
            </a:r>
          </a:p>
          <a:p>
            <a:pPr>
              <a:lnSpc>
                <a:spcPct val="90000"/>
              </a:lnSpc>
              <a:buFont typeface="Monotype Sorts" pitchFamily="-84" charset="2"/>
              <a:buNone/>
              <a:tabLst>
                <a:tab pos="1882775" algn="ctr"/>
                <a:tab pos="4568825" algn="ctr"/>
              </a:tabLst>
            </a:pPr>
            <a:r>
              <a:rPr lang="en-US" b="1" dirty="0">
                <a:solidFill>
                  <a:srgbClr val="000000"/>
                </a:solidFill>
                <a:latin typeface="Courier New" pitchFamily="49" charset="0"/>
                <a:cs typeface="Courier New" pitchFamily="49" charset="0"/>
              </a:rPr>
              <a:t>	      </a:t>
            </a:r>
            <a:r>
              <a:rPr lang="en-US" sz="1600" b="1" dirty="0">
                <a:solidFill>
                  <a:srgbClr val="000000"/>
                </a:solidFill>
                <a:latin typeface="Courier New" pitchFamily="49" charset="0"/>
                <a:cs typeface="Courier New" pitchFamily="49" charset="0"/>
              </a:rPr>
              <a:t>wait(S); 	              wait(Q);</a:t>
            </a:r>
          </a:p>
          <a:p>
            <a:pPr>
              <a:lnSpc>
                <a:spcPct val="90000"/>
              </a:lnSpc>
              <a:buFont typeface="Monotype Sorts" pitchFamily="-84" charset="2"/>
              <a:buNone/>
              <a:tabLst>
                <a:tab pos="1882775" algn="ctr"/>
                <a:tab pos="4568825" algn="ctr"/>
              </a:tabLst>
            </a:pPr>
            <a:r>
              <a:rPr lang="en-US" sz="1600" b="1" dirty="0">
                <a:solidFill>
                  <a:srgbClr val="000000"/>
                </a:solidFill>
                <a:latin typeface="Courier New" pitchFamily="49" charset="0"/>
                <a:cs typeface="Courier New" pitchFamily="49" charset="0"/>
              </a:rPr>
              <a:t>	           wait(Q); 	              wait(S);</a:t>
            </a:r>
          </a:p>
          <a:p>
            <a:pPr>
              <a:lnSpc>
                <a:spcPct val="90000"/>
              </a:lnSpc>
              <a:buFont typeface="Monotype Sorts" pitchFamily="-84" charset="2"/>
              <a:buNone/>
              <a:tabLst>
                <a:tab pos="1882775" algn="ctr"/>
                <a:tab pos="4568825" algn="ctr"/>
              </a:tabLst>
            </a:pPr>
            <a:r>
              <a:rPr lang="en-US" sz="1600" b="1" dirty="0">
                <a:solidFill>
                  <a:srgbClr val="000000"/>
                </a:solidFill>
                <a:latin typeface="Courier New" pitchFamily="49" charset="0"/>
                <a:cs typeface="Courier New" pitchFamily="49" charset="0"/>
              </a:rPr>
              <a:t>		 ...		     ...</a:t>
            </a:r>
          </a:p>
          <a:p>
            <a:pPr>
              <a:lnSpc>
                <a:spcPct val="90000"/>
              </a:lnSpc>
              <a:buFont typeface="Monotype Sorts" pitchFamily="-84" charset="2"/>
              <a:buNone/>
              <a:tabLst>
                <a:tab pos="1882775" algn="ctr"/>
                <a:tab pos="4568825" algn="ctr"/>
              </a:tabLst>
            </a:pPr>
            <a:r>
              <a:rPr lang="en-US" sz="1600" b="1" dirty="0">
                <a:solidFill>
                  <a:srgbClr val="000000"/>
                </a:solidFill>
                <a:latin typeface="Courier New" pitchFamily="49" charset="0"/>
                <a:cs typeface="Courier New" pitchFamily="49" charset="0"/>
              </a:rPr>
              <a:t>	           signal(S);                 signal(Q);</a:t>
            </a:r>
          </a:p>
          <a:p>
            <a:pPr>
              <a:lnSpc>
                <a:spcPct val="90000"/>
              </a:lnSpc>
              <a:buFont typeface="Monotype Sorts" pitchFamily="-84" charset="2"/>
              <a:buNone/>
              <a:tabLst>
                <a:tab pos="1882775" algn="ctr"/>
                <a:tab pos="4568825" algn="ctr"/>
              </a:tabLst>
            </a:pPr>
            <a:r>
              <a:rPr lang="en-US" sz="1600" b="1" dirty="0">
                <a:solidFill>
                  <a:srgbClr val="000000"/>
                </a:solidFill>
                <a:latin typeface="Courier New" pitchFamily="49" charset="0"/>
                <a:cs typeface="Courier New" pitchFamily="49" charset="0"/>
              </a:rPr>
              <a:t>              signal(Q);                 signal(S);</a:t>
            </a:r>
          </a:p>
          <a:p>
            <a:pPr>
              <a:lnSpc>
                <a:spcPct val="90000"/>
              </a:lnSpc>
              <a:buFont typeface="Monotype Sorts" pitchFamily="-84" charset="2"/>
              <a:buNone/>
              <a:tabLst>
                <a:tab pos="1882775" algn="ctr"/>
                <a:tab pos="4568825" algn="ctr"/>
              </a:tabLst>
            </a:pPr>
            <a:endParaRPr lang="en-US" sz="1600" b="1" dirty="0">
              <a:solidFill>
                <a:srgbClr val="000000"/>
              </a:solidFill>
              <a:latin typeface="Courier New" pitchFamily="49" charset="0"/>
              <a:cs typeface="Courier New" pitchFamily="49" charset="0"/>
            </a:endParaRPr>
          </a:p>
          <a:p>
            <a:pPr>
              <a:lnSpc>
                <a:spcPct val="90000"/>
              </a:lnSpc>
              <a:tabLst>
                <a:tab pos="1882775" algn="ctr"/>
                <a:tab pos="4568825" algn="ctr"/>
              </a:tabLst>
            </a:pPr>
            <a:r>
              <a:rPr lang="en-US" b="1" dirty="0">
                <a:solidFill>
                  <a:srgbClr val="3366FF"/>
                </a:solidFill>
                <a:sym typeface="MT Extra" pitchFamily="18" charset="2"/>
              </a:rPr>
              <a:t>Starvation</a:t>
            </a:r>
            <a:r>
              <a:rPr lang="en-US" dirty="0">
                <a:solidFill>
                  <a:srgbClr val="3366FF"/>
                </a:solidFill>
                <a:sym typeface="MT Extra" pitchFamily="18" charset="2"/>
              </a:rPr>
              <a:t> </a:t>
            </a:r>
            <a:r>
              <a:rPr lang="en-US" dirty="0"/>
              <a:t>– </a:t>
            </a:r>
            <a:r>
              <a:rPr lang="en-US" b="1" dirty="0">
                <a:solidFill>
                  <a:srgbClr val="3366FF"/>
                </a:solidFill>
              </a:rPr>
              <a:t>indefinite blocking  </a:t>
            </a:r>
          </a:p>
          <a:p>
            <a:pPr lvl="1">
              <a:lnSpc>
                <a:spcPct val="90000"/>
              </a:lnSpc>
              <a:tabLst>
                <a:tab pos="1882775" algn="ctr"/>
                <a:tab pos="4568825" algn="ctr"/>
              </a:tabLst>
            </a:pPr>
            <a:r>
              <a:rPr lang="en-US" sz="1600" dirty="0"/>
              <a:t>A process may never be removed from the semaphore queue in which it is suspended</a:t>
            </a:r>
          </a:p>
          <a:p>
            <a:pPr>
              <a:lnSpc>
                <a:spcPct val="90000"/>
              </a:lnSpc>
              <a:tabLst>
                <a:tab pos="1882775" algn="ctr"/>
                <a:tab pos="4568825" algn="ctr"/>
              </a:tabLst>
            </a:pPr>
            <a:r>
              <a:rPr lang="en-US" b="1" dirty="0">
                <a:solidFill>
                  <a:srgbClr val="3366FF"/>
                </a:solidFill>
              </a:rPr>
              <a:t>Priority Inversion</a:t>
            </a:r>
            <a:r>
              <a:rPr lang="en-US" dirty="0">
                <a:solidFill>
                  <a:srgbClr val="3366FF"/>
                </a:solidFill>
              </a:rPr>
              <a:t> </a:t>
            </a:r>
            <a:r>
              <a:rPr lang="en-US" dirty="0"/>
              <a:t>– Scheduling problem when lower-priority process holds a lock needed by higher-priority process</a:t>
            </a:r>
          </a:p>
          <a:p>
            <a:pPr lvl="1">
              <a:lnSpc>
                <a:spcPct val="90000"/>
              </a:lnSpc>
              <a:tabLst>
                <a:tab pos="1882775" algn="ctr"/>
                <a:tab pos="4568825" algn="ctr"/>
              </a:tabLst>
            </a:pPr>
            <a:r>
              <a:rPr lang="en-US" sz="1600" dirty="0"/>
              <a:t>Solved via </a:t>
            </a:r>
            <a:r>
              <a:rPr lang="en-US" sz="1600" b="1" dirty="0">
                <a:solidFill>
                  <a:srgbClr val="3366FF"/>
                </a:solidFill>
              </a:rPr>
              <a:t>priority-inheritance protocol</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146175" y="185738"/>
            <a:ext cx="8077200" cy="609600"/>
          </a:xfrm>
        </p:spPr>
        <p:txBody>
          <a:bodyPr>
            <a:normAutofit fontScale="90000"/>
          </a:bodyPr>
          <a:lstStyle/>
          <a:p>
            <a:pPr eaLnBrk="1" hangingPunct="1"/>
            <a:r>
              <a:rPr lang="en-US"/>
              <a:t>Classical Problems of Synchronization</a:t>
            </a:r>
          </a:p>
        </p:txBody>
      </p:sp>
      <p:sp>
        <p:nvSpPr>
          <p:cNvPr id="33795" name="Rectangle 3"/>
          <p:cNvSpPr>
            <a:spLocks noGrp="1" noChangeArrowheads="1"/>
          </p:cNvSpPr>
          <p:nvPr>
            <p:ph idx="1"/>
          </p:nvPr>
        </p:nvSpPr>
        <p:spPr>
          <a:xfrm>
            <a:off x="806450" y="1233488"/>
            <a:ext cx="7524750" cy="4530725"/>
          </a:xfrm>
        </p:spPr>
        <p:txBody>
          <a:bodyPr/>
          <a:lstStyle/>
          <a:p>
            <a:r>
              <a:rPr lang="en-US"/>
              <a:t>Classical problems used to test newly-proposed synchronization schemes</a:t>
            </a:r>
          </a:p>
          <a:p>
            <a:pPr lvl="1"/>
            <a:r>
              <a:rPr lang="en-US"/>
              <a:t>Bounded-Buffer Problem</a:t>
            </a:r>
          </a:p>
          <a:p>
            <a:pPr lvl="1"/>
            <a:r>
              <a:rPr lang="en-US"/>
              <a:t>Readers and Writers Problem</a:t>
            </a:r>
          </a:p>
          <a:p>
            <a:pPr lvl="1"/>
            <a:r>
              <a:rPr lang="en-US"/>
              <a:t>Dining-Philosophers Problem</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279525" y="277813"/>
            <a:ext cx="7407275" cy="576262"/>
          </a:xfrm>
        </p:spPr>
        <p:txBody>
          <a:bodyPr>
            <a:normAutofit fontScale="90000"/>
          </a:bodyPr>
          <a:lstStyle/>
          <a:p>
            <a:pPr eaLnBrk="1" hangingPunct="1"/>
            <a:r>
              <a:rPr lang="en-US"/>
              <a:t>Bounded-Buffer Problem</a:t>
            </a:r>
          </a:p>
        </p:txBody>
      </p:sp>
      <p:sp>
        <p:nvSpPr>
          <p:cNvPr id="34819" name="Rectangle 3"/>
          <p:cNvSpPr>
            <a:spLocks noGrp="1" noChangeArrowheads="1"/>
          </p:cNvSpPr>
          <p:nvPr>
            <p:ph idx="1"/>
          </p:nvPr>
        </p:nvSpPr>
        <p:spPr>
          <a:xfrm>
            <a:off x="914400" y="1293813"/>
            <a:ext cx="7210425" cy="3725862"/>
          </a:xfrm>
        </p:spPr>
        <p:txBody>
          <a:bodyPr/>
          <a:lstStyle/>
          <a:p>
            <a:r>
              <a:rPr lang="en-US" sz="2000" b="1" i="1"/>
              <a:t>n</a:t>
            </a:r>
            <a:r>
              <a:rPr lang="en-US"/>
              <a:t> buffers, each can hold one item</a:t>
            </a:r>
          </a:p>
          <a:p>
            <a:r>
              <a:rPr lang="en-US"/>
              <a:t>Semaphore </a:t>
            </a:r>
            <a:r>
              <a:rPr lang="en-US" sz="2000" b="1">
                <a:solidFill>
                  <a:srgbClr val="000000"/>
                </a:solidFill>
                <a:latin typeface="Courier New" pitchFamily="49" charset="0"/>
                <a:cs typeface="Courier New" pitchFamily="49" charset="0"/>
              </a:rPr>
              <a:t>mutex</a:t>
            </a:r>
            <a:r>
              <a:rPr lang="en-US">
                <a:solidFill>
                  <a:srgbClr val="000000"/>
                </a:solidFill>
              </a:rPr>
              <a:t> i</a:t>
            </a:r>
            <a:r>
              <a:rPr lang="en-US"/>
              <a:t>nitialized to the value 1</a:t>
            </a:r>
          </a:p>
          <a:p>
            <a:r>
              <a:rPr lang="en-US">
                <a:solidFill>
                  <a:srgbClr val="000000"/>
                </a:solidFill>
              </a:rPr>
              <a:t>Semaphore </a:t>
            </a:r>
            <a:r>
              <a:rPr lang="en-US" sz="2000" b="1">
                <a:solidFill>
                  <a:srgbClr val="000000"/>
                </a:solidFill>
                <a:latin typeface="Courier New" pitchFamily="49" charset="0"/>
                <a:cs typeface="Courier New" pitchFamily="49" charset="0"/>
              </a:rPr>
              <a:t>full</a:t>
            </a:r>
            <a:r>
              <a:rPr lang="en-US">
                <a:solidFill>
                  <a:srgbClr val="000000"/>
                </a:solidFill>
              </a:rPr>
              <a:t> initialized </a:t>
            </a:r>
            <a:r>
              <a:rPr lang="en-US"/>
              <a:t>to the value 0</a:t>
            </a:r>
          </a:p>
          <a:p>
            <a:r>
              <a:rPr lang="en-US"/>
              <a:t>Semaphore </a:t>
            </a:r>
            <a:r>
              <a:rPr lang="en-US" sz="2000" b="1">
                <a:solidFill>
                  <a:srgbClr val="000000"/>
                </a:solidFill>
                <a:latin typeface="Courier New" pitchFamily="49" charset="0"/>
                <a:cs typeface="Courier New" pitchFamily="49" charset="0"/>
              </a:rPr>
              <a:t>empty</a:t>
            </a:r>
            <a:r>
              <a:rPr lang="en-US" b="1">
                <a:solidFill>
                  <a:srgbClr val="000000"/>
                </a:solidFill>
                <a:latin typeface="Courier New" pitchFamily="49" charset="0"/>
                <a:cs typeface="Courier New" pitchFamily="49" charset="0"/>
              </a:rPr>
              <a:t> </a:t>
            </a:r>
            <a:r>
              <a:rPr lang="en-US">
                <a:solidFill>
                  <a:srgbClr val="000000"/>
                </a:solidFill>
              </a:rPr>
              <a:t>initialized </a:t>
            </a:r>
            <a:r>
              <a:rPr lang="en-US"/>
              <a:t>to the value n</a:t>
            </a:r>
          </a:p>
          <a:p>
            <a:endParaRPr lang="en-US"/>
          </a:p>
        </p:txBody>
      </p:sp>
      <p:sp>
        <p:nvSpPr>
          <p:cNvPr id="34820" name="Rectangle 5"/>
          <p:cNvSpPr>
            <a:spLocks noChangeArrowheads="1"/>
          </p:cNvSpPr>
          <p:nvPr/>
        </p:nvSpPr>
        <p:spPr bwMode="auto">
          <a:xfrm>
            <a:off x="2492375" y="3246438"/>
            <a:ext cx="184150" cy="369887"/>
          </a:xfrm>
          <a:prstGeom prst="rect">
            <a:avLst/>
          </a:prstGeom>
          <a:noFill/>
          <a:ln w="9525">
            <a:noFill/>
            <a:miter lim="800000"/>
            <a:headEnd/>
            <a:tailEnd/>
          </a:ln>
        </p:spPr>
        <p:txBody>
          <a:bodyPr wrap="none" lIns="91426" tIns="45714" rIns="91426" bIns="45714">
            <a:spAutoFit/>
          </a:bodyPr>
          <a:lstStyle/>
          <a:p>
            <a:endParaRPr kumimoji="1" lang="en-US">
              <a:latin typeface="Helvetica" pitchFamily="-8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11250" y="176213"/>
            <a:ext cx="7575550" cy="576262"/>
          </a:xfrm>
        </p:spPr>
        <p:txBody>
          <a:bodyPr>
            <a:normAutofit fontScale="90000"/>
          </a:bodyPr>
          <a:lstStyle/>
          <a:p>
            <a:pPr eaLnBrk="1" hangingPunct="1"/>
            <a:r>
              <a:rPr lang="en-US"/>
              <a:t>Bounded Buffer Problem (Cont.)</a:t>
            </a:r>
          </a:p>
        </p:txBody>
      </p:sp>
      <p:sp>
        <p:nvSpPr>
          <p:cNvPr id="35843" name="Rectangle 3"/>
          <p:cNvSpPr>
            <a:spLocks noGrp="1" noChangeArrowheads="1"/>
          </p:cNvSpPr>
          <p:nvPr>
            <p:ph idx="1"/>
          </p:nvPr>
        </p:nvSpPr>
        <p:spPr>
          <a:xfrm>
            <a:off x="914400" y="1279525"/>
            <a:ext cx="7848600" cy="4876800"/>
          </a:xfrm>
        </p:spPr>
        <p:txBody>
          <a:bodyPr/>
          <a:lstStyle/>
          <a:p>
            <a:r>
              <a:rPr lang="en-US" sz="1600"/>
              <a:t>The structure of the producer process</a:t>
            </a:r>
          </a:p>
          <a:p>
            <a:pPr>
              <a:buFont typeface="Monotype Sorts" pitchFamily="-84" charset="2"/>
              <a:buNone/>
            </a:pPr>
            <a:endParaRPr lang="en-US" sz="1400" b="1">
              <a:latin typeface="Courier New" pitchFamily="49" charset="0"/>
              <a:cs typeface="Courier New" pitchFamily="49" charset="0"/>
            </a:endParaRPr>
          </a:p>
          <a:p>
            <a:pPr>
              <a:buFont typeface="Monotype Sorts" pitchFamily="-84" charset="2"/>
              <a:buNone/>
            </a:pPr>
            <a:r>
              <a:rPr lang="en-US" sz="1400" b="1">
                <a:latin typeface="Courier New" pitchFamily="49" charset="0"/>
                <a:cs typeface="Courier New" pitchFamily="49" charset="0"/>
              </a:rPr>
              <a:t>     </a:t>
            </a:r>
            <a:r>
              <a:rPr lang="en-US" sz="1600" b="1">
                <a:latin typeface="Courier New" pitchFamily="49" charset="0"/>
                <a:cs typeface="Courier New" pitchFamily="49" charset="0"/>
              </a:rPr>
              <a:t>do { </a:t>
            </a:r>
          </a:p>
          <a:p>
            <a:pPr>
              <a:buFont typeface="Monotype Sorts" pitchFamily="-84" charset="2"/>
              <a:buNone/>
            </a:pPr>
            <a:r>
              <a:rPr lang="en-US" sz="1600" b="1">
                <a:latin typeface="Courier New" pitchFamily="49" charset="0"/>
                <a:cs typeface="Courier New" pitchFamily="49" charset="0"/>
              </a:rPr>
              <a:t>          ...</a:t>
            </a:r>
            <a:br>
              <a:rPr lang="en-US" sz="1600" b="1">
                <a:latin typeface="Courier New" pitchFamily="49" charset="0"/>
                <a:cs typeface="Courier New" pitchFamily="49" charset="0"/>
              </a:rPr>
            </a:br>
            <a:r>
              <a:rPr lang="en-US" sz="1600" b="1">
                <a:latin typeface="Courier New" pitchFamily="49" charset="0"/>
                <a:cs typeface="Courier New" pitchFamily="49" charset="0"/>
              </a:rPr>
              <a:t>        /* produce an item in next_produced */ </a:t>
            </a:r>
          </a:p>
          <a:p>
            <a:pPr>
              <a:buFont typeface="Monotype Sorts" pitchFamily="-84" charset="2"/>
              <a:buNone/>
            </a:pPr>
            <a:r>
              <a:rPr lang="en-US" sz="1600" b="1">
                <a:latin typeface="Courier New" pitchFamily="49" charset="0"/>
                <a:cs typeface="Courier New" pitchFamily="49" charset="0"/>
              </a:rPr>
              <a:t>          ... </a:t>
            </a:r>
          </a:p>
          <a:p>
            <a:pPr>
              <a:buFont typeface="Monotype Sorts" pitchFamily="-84" charset="2"/>
              <a:buNone/>
            </a:pPr>
            <a:r>
              <a:rPr lang="en-US" sz="1600" b="1">
                <a:latin typeface="Courier New" pitchFamily="49" charset="0"/>
                <a:cs typeface="Courier New" pitchFamily="49" charset="0"/>
              </a:rPr>
              <a:t>        wait(empty); </a:t>
            </a:r>
          </a:p>
          <a:p>
            <a:pPr>
              <a:buFont typeface="Monotype Sorts" pitchFamily="-84" charset="2"/>
              <a:buNone/>
            </a:pPr>
            <a:r>
              <a:rPr lang="en-US" sz="1600" b="1">
                <a:latin typeface="Courier New" pitchFamily="49" charset="0"/>
                <a:cs typeface="Courier New" pitchFamily="49" charset="0"/>
              </a:rPr>
              <a:t>        wait(mutex); </a:t>
            </a:r>
          </a:p>
          <a:p>
            <a:pPr>
              <a:buFont typeface="Monotype Sorts" pitchFamily="-84" charset="2"/>
              <a:buNone/>
            </a:pPr>
            <a:r>
              <a:rPr lang="en-US" sz="1600" b="1">
                <a:latin typeface="Courier New" pitchFamily="49" charset="0"/>
                <a:cs typeface="Courier New" pitchFamily="49" charset="0"/>
              </a:rPr>
              <a:t>           ...</a:t>
            </a:r>
            <a:br>
              <a:rPr lang="en-US" sz="1600" b="1">
                <a:latin typeface="Courier New" pitchFamily="49" charset="0"/>
                <a:cs typeface="Courier New" pitchFamily="49" charset="0"/>
              </a:rPr>
            </a:br>
            <a:r>
              <a:rPr lang="en-US" sz="1600" b="1">
                <a:latin typeface="Courier New" pitchFamily="49" charset="0"/>
                <a:cs typeface="Courier New" pitchFamily="49" charset="0"/>
              </a:rPr>
              <a:t>        /* add next produced to the buffer */ </a:t>
            </a:r>
          </a:p>
          <a:p>
            <a:pPr>
              <a:buFont typeface="Monotype Sorts" pitchFamily="-84" charset="2"/>
              <a:buNone/>
            </a:pPr>
            <a:r>
              <a:rPr lang="en-US" sz="1600" b="1">
                <a:latin typeface="Courier New" pitchFamily="49" charset="0"/>
                <a:cs typeface="Courier New" pitchFamily="49" charset="0"/>
              </a:rPr>
              <a:t>           ... </a:t>
            </a:r>
          </a:p>
          <a:p>
            <a:pPr>
              <a:buFont typeface="Monotype Sorts" pitchFamily="-84" charset="2"/>
              <a:buNone/>
            </a:pPr>
            <a:r>
              <a:rPr lang="en-US" sz="1600" b="1">
                <a:latin typeface="Courier New" pitchFamily="49" charset="0"/>
                <a:cs typeface="Courier New" pitchFamily="49" charset="0"/>
              </a:rPr>
              <a:t>        signal(mutex); </a:t>
            </a:r>
          </a:p>
          <a:p>
            <a:pPr>
              <a:buFont typeface="Monotype Sorts" pitchFamily="-84" charset="2"/>
              <a:buNone/>
            </a:pPr>
            <a:r>
              <a:rPr lang="en-US" sz="1600" b="1">
                <a:latin typeface="Courier New" pitchFamily="49" charset="0"/>
                <a:cs typeface="Courier New" pitchFamily="49" charset="0"/>
              </a:rPr>
              <a:t>        signal(full); </a:t>
            </a:r>
          </a:p>
          <a:p>
            <a:pPr>
              <a:buFont typeface="Monotype Sorts" pitchFamily="-84" charset="2"/>
              <a:buNone/>
            </a:pPr>
            <a:r>
              <a:rPr lang="en-US" sz="1600" b="1">
                <a:latin typeface="Courier New" pitchFamily="49" charset="0"/>
                <a:cs typeface="Courier New" pitchFamily="49" charset="0"/>
              </a:rPr>
              <a:t>     } while (true);</a:t>
            </a:r>
            <a:br>
              <a:rPr lang="en-US" sz="1400" b="1">
                <a:latin typeface="Courier New" pitchFamily="49" charset="0"/>
                <a:cs typeface="Courier New" pitchFamily="49" charset="0"/>
              </a:rPr>
            </a:br>
            <a:endParaRPr lang="en-US" sz="1400" b="1">
              <a:latin typeface="Courier New" pitchFamily="49" charset="0"/>
              <a:cs typeface="Courier New" pitchFamily="49"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306513" y="176213"/>
            <a:ext cx="7156450" cy="576262"/>
          </a:xfrm>
        </p:spPr>
        <p:txBody>
          <a:bodyPr>
            <a:normAutofit fontScale="90000"/>
          </a:bodyPr>
          <a:lstStyle/>
          <a:p>
            <a:pPr eaLnBrk="1" hangingPunct="1"/>
            <a:r>
              <a:rPr lang="en-US"/>
              <a:t>Bounded Buffer Problem (Cont.)</a:t>
            </a:r>
          </a:p>
        </p:txBody>
      </p:sp>
      <p:sp>
        <p:nvSpPr>
          <p:cNvPr id="31747" name="Rectangle 3"/>
          <p:cNvSpPr>
            <a:spLocks noGrp="1" noChangeArrowheads="1"/>
          </p:cNvSpPr>
          <p:nvPr>
            <p:ph idx="1"/>
          </p:nvPr>
        </p:nvSpPr>
        <p:spPr>
          <a:xfrm>
            <a:off x="839788" y="1152525"/>
            <a:ext cx="7848600" cy="4876800"/>
          </a:xfrm>
        </p:spPr>
        <p:txBody>
          <a:bodyPr/>
          <a:lstStyle/>
          <a:p>
            <a:pPr marL="342866" indent="-342866">
              <a:buFont typeface="Monotype Sorts" charset="0"/>
              <a:buChar char="n"/>
              <a:defRPr/>
            </a:pPr>
            <a:r>
              <a:rPr lang="en-US" sz="1600" dirty="0">
                <a:ea typeface="ＭＳ Ｐゴシック" charset="0"/>
                <a:cs typeface="ＭＳ Ｐゴシック" charset="0"/>
              </a:rPr>
              <a:t>The structure of the consumer process</a:t>
            </a:r>
          </a:p>
          <a:p>
            <a:pPr marL="342866" indent="-342866">
              <a:buFont typeface="Monotype Sorts" charset="0"/>
              <a:buChar char="n"/>
              <a:defRPr/>
            </a:pPr>
            <a:endParaRPr lang="en-US" sz="1600" dirty="0">
              <a:ea typeface="ＭＳ Ｐゴシック" charset="0"/>
              <a:cs typeface="ＭＳ Ｐゴシック" charset="0"/>
            </a:endParaRPr>
          </a:p>
          <a:p>
            <a:pPr marL="0" indent="0">
              <a:buFont typeface="Monotype Sorts" pitchFamily="-84" charset="2"/>
              <a:buNone/>
              <a:defRPr/>
            </a:pPr>
            <a:r>
              <a:rPr lang="en-US" sz="1400" b="1" dirty="0">
                <a:latin typeface="Courier New"/>
                <a:ea typeface="ＭＳ Ｐゴシック" pitchFamily="-84" charset="-128"/>
                <a:cs typeface="Courier New"/>
              </a:rPr>
              <a:t>     </a:t>
            </a:r>
            <a:r>
              <a:rPr lang="en-US" sz="1600" b="1" dirty="0">
                <a:latin typeface="Courier New"/>
                <a:ea typeface="ＭＳ Ｐゴシック" pitchFamily="-84" charset="-128"/>
                <a:cs typeface="Courier New"/>
              </a:rPr>
              <a:t>Do { </a:t>
            </a:r>
          </a:p>
          <a:p>
            <a:pPr marL="0" indent="0">
              <a:buFont typeface="Monotype Sorts" pitchFamily="-84" charset="2"/>
              <a:buNone/>
              <a:defRPr/>
            </a:pPr>
            <a:r>
              <a:rPr lang="en-US" sz="1600" b="1" dirty="0">
                <a:latin typeface="Courier New"/>
                <a:ea typeface="ＭＳ Ｐゴシック" pitchFamily="-84" charset="-128"/>
                <a:cs typeface="Courier New"/>
              </a:rPr>
              <a:t>        wait(full); </a:t>
            </a:r>
          </a:p>
          <a:p>
            <a:pPr marL="0" indent="0">
              <a:buFont typeface="Monotype Sorts" pitchFamily="-84" charset="2"/>
              <a:buNone/>
              <a:defRPr/>
            </a:pPr>
            <a:r>
              <a:rPr lang="en-US" sz="1600" b="1" dirty="0">
                <a:latin typeface="Courier New"/>
                <a:ea typeface="ＭＳ Ｐゴシック" pitchFamily="-84" charset="-128"/>
                <a:cs typeface="Courier New"/>
              </a:rPr>
              <a:t>        wait(</a:t>
            </a:r>
            <a:r>
              <a:rPr lang="en-US" sz="1600" b="1" dirty="0" err="1">
                <a:latin typeface="Courier New"/>
                <a:ea typeface="ＭＳ Ｐゴシック" pitchFamily="-84" charset="-128"/>
                <a:cs typeface="Courier New"/>
              </a:rPr>
              <a:t>mutex</a:t>
            </a:r>
            <a:r>
              <a:rPr lang="en-US" sz="1600" b="1" dirty="0">
                <a:latin typeface="Courier New"/>
                <a:ea typeface="ＭＳ Ｐゴシック" pitchFamily="-84" charset="-128"/>
                <a:cs typeface="Courier New"/>
              </a:rPr>
              <a:t>); </a:t>
            </a:r>
          </a:p>
          <a:p>
            <a:pPr marL="0" indent="0">
              <a:buFont typeface="Monotype Sorts" pitchFamily="-84" charset="2"/>
              <a:buNone/>
              <a:defRPr/>
            </a:pPr>
            <a:r>
              <a:rPr lang="en-US" sz="1600" b="1" dirty="0">
                <a:latin typeface="Courier New"/>
                <a:ea typeface="ＭＳ Ｐゴシック" pitchFamily="-84" charset="-128"/>
                <a:cs typeface="Courier New"/>
              </a:rPr>
              <a:t>           ...</a:t>
            </a:r>
            <a:br>
              <a:rPr lang="en-US" sz="1600" b="1" dirty="0">
                <a:latin typeface="Courier New"/>
                <a:ea typeface="ＭＳ Ｐゴシック" pitchFamily="-84" charset="-128"/>
                <a:cs typeface="Courier New"/>
              </a:rPr>
            </a:br>
            <a:r>
              <a:rPr lang="en-US" sz="1600" b="1" dirty="0">
                <a:latin typeface="Courier New"/>
                <a:ea typeface="ＭＳ Ｐゴシック" pitchFamily="-84" charset="-128"/>
                <a:cs typeface="Courier New"/>
              </a:rPr>
              <a:t>        /* remove an item from buffer to </a:t>
            </a:r>
            <a:r>
              <a:rPr lang="en-US" sz="1600" b="1" dirty="0" err="1">
                <a:latin typeface="Courier New"/>
                <a:ea typeface="ＭＳ Ｐゴシック" pitchFamily="-84" charset="-128"/>
                <a:cs typeface="Courier New"/>
              </a:rPr>
              <a:t>next_consumed</a:t>
            </a:r>
            <a:r>
              <a:rPr lang="en-US" sz="1600" b="1" dirty="0">
                <a:latin typeface="Courier New"/>
                <a:ea typeface="ＭＳ Ｐゴシック" pitchFamily="-84" charset="-128"/>
                <a:cs typeface="Courier New"/>
              </a:rPr>
              <a:t> */ </a:t>
            </a:r>
          </a:p>
          <a:p>
            <a:pPr marL="0" indent="0">
              <a:buFont typeface="Monotype Sorts" pitchFamily="-84" charset="2"/>
              <a:buNone/>
              <a:defRPr/>
            </a:pPr>
            <a:r>
              <a:rPr lang="en-US" sz="1600" b="1" dirty="0">
                <a:latin typeface="Courier New"/>
                <a:ea typeface="ＭＳ Ｐゴシック" pitchFamily="-84" charset="-128"/>
                <a:cs typeface="Courier New"/>
              </a:rPr>
              <a:t>           ... </a:t>
            </a:r>
          </a:p>
          <a:p>
            <a:pPr marL="0" indent="0">
              <a:buFont typeface="Monotype Sorts" pitchFamily="-84" charset="2"/>
              <a:buNone/>
              <a:defRPr/>
            </a:pPr>
            <a:r>
              <a:rPr lang="en-US" sz="1600" b="1" dirty="0">
                <a:latin typeface="Courier New"/>
                <a:ea typeface="ＭＳ Ｐゴシック" pitchFamily="-84" charset="-128"/>
                <a:cs typeface="Courier New"/>
              </a:rPr>
              <a:t>        signal(</a:t>
            </a:r>
            <a:r>
              <a:rPr lang="en-US" sz="1600" b="1" dirty="0" err="1">
                <a:latin typeface="Courier New"/>
                <a:ea typeface="ＭＳ Ｐゴシック" pitchFamily="-84" charset="-128"/>
                <a:cs typeface="Courier New"/>
              </a:rPr>
              <a:t>mutex</a:t>
            </a:r>
            <a:r>
              <a:rPr lang="en-US" sz="1600" b="1" dirty="0">
                <a:latin typeface="Courier New"/>
                <a:ea typeface="ＭＳ Ｐゴシック" pitchFamily="-84" charset="-128"/>
                <a:cs typeface="Courier New"/>
              </a:rPr>
              <a:t>); </a:t>
            </a:r>
          </a:p>
          <a:p>
            <a:pPr marL="0" indent="0">
              <a:buFont typeface="Monotype Sorts" pitchFamily="-84" charset="2"/>
              <a:buNone/>
              <a:defRPr/>
            </a:pPr>
            <a:r>
              <a:rPr lang="en-US" sz="1600" b="1" dirty="0">
                <a:latin typeface="Courier New"/>
                <a:ea typeface="ＭＳ Ｐゴシック" pitchFamily="-84" charset="-128"/>
                <a:cs typeface="Courier New"/>
              </a:rPr>
              <a:t>        signal(empty); </a:t>
            </a:r>
          </a:p>
          <a:p>
            <a:pPr marL="0" indent="0">
              <a:buFont typeface="Monotype Sorts" pitchFamily="-84" charset="2"/>
              <a:buNone/>
              <a:defRPr/>
            </a:pPr>
            <a:r>
              <a:rPr lang="en-US" sz="1600" b="1" dirty="0">
                <a:latin typeface="Courier New"/>
                <a:ea typeface="ＭＳ Ｐゴシック" pitchFamily="-84" charset="-128"/>
                <a:cs typeface="Courier New"/>
              </a:rPr>
              <a:t>           ...</a:t>
            </a:r>
            <a:br>
              <a:rPr lang="en-US" sz="1600" b="1" dirty="0">
                <a:latin typeface="Courier New"/>
                <a:ea typeface="ＭＳ Ｐゴシック" pitchFamily="-84" charset="-128"/>
                <a:cs typeface="Courier New"/>
              </a:rPr>
            </a:br>
            <a:r>
              <a:rPr lang="en-US" sz="1600" b="1" dirty="0">
                <a:latin typeface="Courier New"/>
                <a:ea typeface="ＭＳ Ｐゴシック" pitchFamily="-84" charset="-128"/>
                <a:cs typeface="Courier New"/>
              </a:rPr>
              <a:t>        /* consume the item in next consumed */ </a:t>
            </a:r>
          </a:p>
          <a:p>
            <a:pPr marL="0" indent="0">
              <a:buFont typeface="Monotype Sorts" pitchFamily="-84" charset="2"/>
              <a:buNone/>
              <a:defRPr/>
            </a:pPr>
            <a:r>
              <a:rPr lang="en-US" sz="1600" b="1" dirty="0">
                <a:latin typeface="Courier New"/>
                <a:ea typeface="ＭＳ Ｐゴシック" pitchFamily="-84" charset="-128"/>
                <a:cs typeface="Courier New"/>
              </a:rPr>
              <a:t>           ...</a:t>
            </a:r>
            <a:br>
              <a:rPr lang="en-US" sz="1600" b="1" dirty="0">
                <a:latin typeface="Courier New"/>
                <a:ea typeface="ＭＳ Ｐゴシック" pitchFamily="-84" charset="-128"/>
                <a:cs typeface="Courier New"/>
              </a:rPr>
            </a:br>
            <a:r>
              <a:rPr lang="en-US" sz="1600" b="1" dirty="0">
                <a:latin typeface="Courier New"/>
                <a:ea typeface="ＭＳ Ｐゴシック" pitchFamily="-84" charset="-128"/>
                <a:cs typeface="Courier New"/>
              </a:rPr>
              <a:t>     } while (true); </a:t>
            </a:r>
          </a:p>
          <a:p>
            <a:pPr marL="342866" indent="-342866">
              <a:buFont typeface="Monotype Sorts" pitchFamily="-84" charset="2"/>
              <a:buNone/>
              <a:defRPr/>
            </a:pPr>
            <a:endParaRPr lang="en-US" sz="1600" dirty="0">
              <a:ea typeface="ＭＳ Ｐゴシック" charset="0"/>
              <a:cs typeface="ＭＳ Ｐゴシック"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20775" y="146050"/>
            <a:ext cx="7566025" cy="576263"/>
          </a:xfrm>
        </p:spPr>
        <p:txBody>
          <a:bodyPr>
            <a:normAutofit fontScale="90000"/>
          </a:bodyPr>
          <a:lstStyle/>
          <a:p>
            <a:pPr eaLnBrk="1" hangingPunct="1"/>
            <a:r>
              <a:rPr lang="en-US"/>
              <a:t>Readers-Writers Problem</a:t>
            </a:r>
          </a:p>
        </p:txBody>
      </p:sp>
      <p:sp>
        <p:nvSpPr>
          <p:cNvPr id="37891" name="Rectangle 3"/>
          <p:cNvSpPr>
            <a:spLocks noGrp="1" noChangeArrowheads="1"/>
          </p:cNvSpPr>
          <p:nvPr>
            <p:ph idx="1"/>
          </p:nvPr>
        </p:nvSpPr>
        <p:spPr>
          <a:xfrm>
            <a:off x="860425" y="1111250"/>
            <a:ext cx="7866063" cy="5005388"/>
          </a:xfrm>
        </p:spPr>
        <p:txBody>
          <a:bodyPr>
            <a:normAutofit fontScale="70000" lnSpcReduction="20000"/>
          </a:bodyPr>
          <a:lstStyle/>
          <a:p>
            <a:r>
              <a:rPr lang="en-US"/>
              <a:t>A data set is shared among a number of concurrent processes</a:t>
            </a:r>
          </a:p>
          <a:p>
            <a:pPr lvl="1"/>
            <a:r>
              <a:rPr lang="en-US"/>
              <a:t>Readers – only read the data set; they do </a:t>
            </a:r>
            <a:r>
              <a:rPr lang="en-US" b="1" i="1"/>
              <a:t>not</a:t>
            </a:r>
            <a:r>
              <a:rPr lang="en-US" b="1"/>
              <a:t> </a:t>
            </a:r>
            <a:r>
              <a:rPr lang="en-US"/>
              <a:t>perform any updates</a:t>
            </a:r>
          </a:p>
          <a:p>
            <a:pPr lvl="1"/>
            <a:r>
              <a:rPr lang="en-US"/>
              <a:t>Writers   – can both read and write</a:t>
            </a:r>
          </a:p>
          <a:p>
            <a:r>
              <a:rPr lang="en-US"/>
              <a:t>Problem – allow multiple readers to read at the same time</a:t>
            </a:r>
          </a:p>
          <a:p>
            <a:pPr lvl="1"/>
            <a:r>
              <a:rPr lang="en-US"/>
              <a:t>Only one single writer can access the shared data at the same time</a:t>
            </a:r>
          </a:p>
          <a:p>
            <a:r>
              <a:rPr lang="en-US"/>
              <a:t>Several variations of how readers and writers are considered  – all involve some form of priorities</a:t>
            </a:r>
          </a:p>
          <a:p>
            <a:r>
              <a:rPr lang="en-US"/>
              <a:t>Shared Data</a:t>
            </a:r>
          </a:p>
          <a:p>
            <a:pPr lvl="1"/>
            <a:r>
              <a:rPr lang="en-US"/>
              <a:t>Data set</a:t>
            </a:r>
          </a:p>
          <a:p>
            <a:pPr lvl="1"/>
            <a:r>
              <a:rPr lang="en-US"/>
              <a:t>Semaphore</a:t>
            </a:r>
            <a:r>
              <a:rPr lang="en-US" b="1">
                <a:solidFill>
                  <a:srgbClr val="000000"/>
                </a:solidFill>
                <a:latin typeface="Courier New" pitchFamily="49" charset="0"/>
              </a:rPr>
              <a:t> </a:t>
            </a:r>
            <a:r>
              <a:rPr lang="en-US" sz="2000" b="1">
                <a:solidFill>
                  <a:srgbClr val="000000"/>
                </a:solidFill>
                <a:latin typeface="Courier New" pitchFamily="49" charset="0"/>
              </a:rPr>
              <a:t>rw_mutex</a:t>
            </a:r>
            <a:r>
              <a:rPr lang="en-US" b="1">
                <a:solidFill>
                  <a:srgbClr val="000000"/>
                </a:solidFill>
                <a:latin typeface="Courier New" pitchFamily="49" charset="0"/>
              </a:rPr>
              <a:t> </a:t>
            </a:r>
            <a:r>
              <a:rPr lang="en-US"/>
              <a:t>initialized to 1</a:t>
            </a:r>
          </a:p>
          <a:p>
            <a:pPr lvl="1"/>
            <a:r>
              <a:rPr lang="en-US"/>
              <a:t>Semaphore </a:t>
            </a:r>
            <a:r>
              <a:rPr lang="en-US" sz="2000" b="1">
                <a:solidFill>
                  <a:srgbClr val="000000"/>
                </a:solidFill>
                <a:latin typeface="Courier New" pitchFamily="49" charset="0"/>
              </a:rPr>
              <a:t>mutex</a:t>
            </a:r>
            <a:r>
              <a:rPr lang="en-US" b="1">
                <a:solidFill>
                  <a:srgbClr val="000000"/>
                </a:solidFill>
                <a:latin typeface="Courier New" pitchFamily="49" charset="0"/>
              </a:rPr>
              <a:t> </a:t>
            </a:r>
            <a:r>
              <a:rPr lang="en-US"/>
              <a:t>initialized to 1</a:t>
            </a:r>
          </a:p>
          <a:p>
            <a:pPr lvl="1"/>
            <a:r>
              <a:rPr lang="en-US"/>
              <a:t>Integer </a:t>
            </a:r>
            <a:r>
              <a:rPr lang="en-US" sz="2000" b="1">
                <a:solidFill>
                  <a:srgbClr val="000000"/>
                </a:solidFill>
                <a:latin typeface="Courier New" pitchFamily="49" charset="0"/>
              </a:rPr>
              <a:t>read_count</a:t>
            </a:r>
            <a:r>
              <a:rPr lang="en-US"/>
              <a:t> initialized to 0</a:t>
            </a:r>
          </a:p>
          <a:p>
            <a:pPr lvl="1"/>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25525" y="190500"/>
            <a:ext cx="7661275" cy="576263"/>
          </a:xfrm>
        </p:spPr>
        <p:txBody>
          <a:bodyPr>
            <a:normAutofit fontScale="90000"/>
          </a:bodyPr>
          <a:lstStyle/>
          <a:p>
            <a:pPr eaLnBrk="1" hangingPunct="1"/>
            <a:r>
              <a:rPr lang="en-US"/>
              <a:t>Readers-Writers Problem (Cont.)</a:t>
            </a:r>
          </a:p>
        </p:txBody>
      </p:sp>
      <p:sp>
        <p:nvSpPr>
          <p:cNvPr id="38915" name="Rectangle 3"/>
          <p:cNvSpPr>
            <a:spLocks noGrp="1" noChangeArrowheads="1"/>
          </p:cNvSpPr>
          <p:nvPr>
            <p:ph idx="1"/>
          </p:nvPr>
        </p:nvSpPr>
        <p:spPr>
          <a:xfrm>
            <a:off x="827088" y="1279525"/>
            <a:ext cx="7848600" cy="4876800"/>
          </a:xfrm>
        </p:spPr>
        <p:txBody>
          <a:bodyPr/>
          <a:lstStyle/>
          <a:p>
            <a:r>
              <a:rPr lang="en-US" sz="1600"/>
              <a:t>The structure of a writer process</a:t>
            </a:r>
          </a:p>
          <a:p>
            <a:pPr>
              <a:buFont typeface="Monotype Sorts" pitchFamily="-84" charset="2"/>
              <a:buNone/>
            </a:pPr>
            <a:r>
              <a:rPr lang="en-US" sz="1600">
                <a:solidFill>
                  <a:srgbClr val="0000FF"/>
                </a:solidFill>
              </a:rPr>
              <a:t>        </a:t>
            </a:r>
          </a:p>
          <a:p>
            <a:pPr>
              <a:buFont typeface="Monotype Sorts" pitchFamily="-84" charset="2"/>
              <a:buNone/>
            </a:pPr>
            <a:r>
              <a:rPr lang="en-US" sz="1600" b="1">
                <a:latin typeface="Courier New" pitchFamily="49" charset="0"/>
                <a:cs typeface="Courier New" pitchFamily="49" charset="0"/>
              </a:rPr>
              <a:t>       do {</a:t>
            </a:r>
            <a:br>
              <a:rPr lang="en-US" sz="1600" b="1">
                <a:latin typeface="Courier New" pitchFamily="49" charset="0"/>
                <a:cs typeface="Courier New" pitchFamily="49" charset="0"/>
              </a:rPr>
            </a:br>
            <a:r>
              <a:rPr lang="en-US" sz="1600" b="1">
                <a:latin typeface="Courier New" pitchFamily="49" charset="0"/>
                <a:cs typeface="Courier New" pitchFamily="49" charset="0"/>
              </a:rPr>
              <a:t>          wait(rw_mutex); </a:t>
            </a:r>
          </a:p>
          <a:p>
            <a:pPr>
              <a:buFont typeface="Monotype Sorts" pitchFamily="-84" charset="2"/>
              <a:buNone/>
            </a:pPr>
            <a:r>
              <a:rPr lang="en-US" sz="1600" b="1">
                <a:latin typeface="Courier New" pitchFamily="49" charset="0"/>
                <a:cs typeface="Courier New" pitchFamily="49" charset="0"/>
              </a:rPr>
              <a:t>               ...</a:t>
            </a:r>
            <a:br>
              <a:rPr lang="en-US" sz="1600" b="1">
                <a:latin typeface="Courier New" pitchFamily="49" charset="0"/>
                <a:cs typeface="Courier New" pitchFamily="49" charset="0"/>
              </a:rPr>
            </a:br>
            <a:r>
              <a:rPr lang="en-US" sz="1600" b="1">
                <a:latin typeface="Courier New" pitchFamily="49" charset="0"/>
                <a:cs typeface="Courier New" pitchFamily="49" charset="0"/>
              </a:rPr>
              <a:t>          /* writing is performed */ </a:t>
            </a:r>
          </a:p>
          <a:p>
            <a:pPr>
              <a:buFont typeface="Monotype Sorts" pitchFamily="-84" charset="2"/>
              <a:buNone/>
            </a:pPr>
            <a:r>
              <a:rPr lang="en-US" sz="1600" b="1">
                <a:latin typeface="Courier New" pitchFamily="49" charset="0"/>
                <a:cs typeface="Courier New" pitchFamily="49" charset="0"/>
              </a:rPr>
              <a:t>               ... </a:t>
            </a:r>
          </a:p>
          <a:p>
            <a:pPr>
              <a:buFont typeface="Monotype Sorts" pitchFamily="-84" charset="2"/>
              <a:buNone/>
            </a:pPr>
            <a:r>
              <a:rPr lang="en-US" sz="1600" b="1">
                <a:latin typeface="Courier New" pitchFamily="49" charset="0"/>
                <a:cs typeface="Courier New" pitchFamily="49" charset="0"/>
              </a:rPr>
              <a:t>          signal(rw_mutex); </a:t>
            </a:r>
          </a:p>
          <a:p>
            <a:pPr>
              <a:buFont typeface="Monotype Sorts" pitchFamily="-84" charset="2"/>
              <a:buNone/>
            </a:pPr>
            <a:r>
              <a:rPr lang="en-US" sz="1600" b="1">
                <a:latin typeface="Courier New" pitchFamily="49" charset="0"/>
                <a:cs typeface="Courier New" pitchFamily="49" charset="0"/>
              </a:rPr>
              <a:t>     } while (true);</a:t>
            </a:r>
            <a:br>
              <a:rPr lang="en-US" sz="1400" b="1">
                <a:latin typeface="Courier New" pitchFamily="49" charset="0"/>
                <a:cs typeface="Courier New" pitchFamily="49" charset="0"/>
              </a:rPr>
            </a:br>
            <a:endParaRPr lang="en-US" sz="1400" b="1">
              <a:latin typeface="Courier New" pitchFamily="49" charset="0"/>
              <a:cs typeface="Courier New" pitchFamily="49" charset="0"/>
            </a:endParaRPr>
          </a:p>
          <a:p>
            <a:pPr>
              <a:buFont typeface="Monotype Sorts" pitchFamily="-84" charset="2"/>
              <a:buNone/>
            </a:pPr>
            <a:endParaRPr lang="en-US">
              <a:solidFill>
                <a:srgbClr val="0000FF"/>
              </a:solidFill>
            </a:endParaRPr>
          </a:p>
          <a:p>
            <a:pPr>
              <a:buFont typeface="Monotype Sorts" pitchFamily="-84" charset="2"/>
              <a:buNone/>
            </a:pPr>
            <a:endParaRPr lang="en-US">
              <a:solidFill>
                <a:srgbClr val="0000FF"/>
              </a:solidFill>
            </a:endParaRPr>
          </a:p>
          <a:p>
            <a:pPr>
              <a:buFont typeface="Monotype Sorts" pitchFamily="-84" charset="2"/>
              <a:buNone/>
            </a:pPr>
            <a:r>
              <a:rPr lang="en-US">
                <a:solidFill>
                  <a:srgbClr val="0000FF"/>
                </a:solidFill>
              </a:rPr>
              <a:t>       </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35050" y="190500"/>
            <a:ext cx="7651750" cy="576263"/>
          </a:xfrm>
        </p:spPr>
        <p:txBody>
          <a:bodyPr>
            <a:normAutofit fontScale="90000"/>
          </a:bodyPr>
          <a:lstStyle/>
          <a:p>
            <a:pPr eaLnBrk="1" hangingPunct="1"/>
            <a:r>
              <a:rPr lang="en-US"/>
              <a:t>Readers-Writers Problem (Cont.)</a:t>
            </a:r>
          </a:p>
        </p:txBody>
      </p:sp>
      <p:sp>
        <p:nvSpPr>
          <p:cNvPr id="39939" name="Rectangle 3"/>
          <p:cNvSpPr>
            <a:spLocks noGrp="1" noChangeArrowheads="1"/>
          </p:cNvSpPr>
          <p:nvPr>
            <p:ph idx="1"/>
          </p:nvPr>
        </p:nvSpPr>
        <p:spPr>
          <a:xfrm>
            <a:off x="841375" y="1076325"/>
            <a:ext cx="7747000" cy="5065713"/>
          </a:xfrm>
        </p:spPr>
        <p:txBody>
          <a:bodyPr>
            <a:normAutofit lnSpcReduction="10000"/>
          </a:bodyPr>
          <a:lstStyle/>
          <a:p>
            <a:pPr>
              <a:lnSpc>
                <a:spcPct val="80000"/>
              </a:lnSpc>
            </a:pPr>
            <a:r>
              <a:rPr lang="en-US"/>
              <a:t>The structure of a reader process</a:t>
            </a:r>
            <a:endParaRPr lang="en-US" sz="1600">
              <a:solidFill>
                <a:srgbClr val="0000FF"/>
              </a:solidFill>
            </a:endParaRPr>
          </a:p>
          <a:p>
            <a:pPr>
              <a:buFont typeface="Monotype Sorts" pitchFamily="-84" charset="2"/>
              <a:buNone/>
            </a:pPr>
            <a:r>
              <a:rPr lang="en-US" sz="1600" b="1">
                <a:latin typeface="Courier New" pitchFamily="49" charset="0"/>
                <a:cs typeface="Courier New" pitchFamily="49" charset="0"/>
              </a:rPr>
              <a:t>       do {</a:t>
            </a:r>
            <a:br>
              <a:rPr lang="en-US" sz="1600" b="1">
                <a:latin typeface="Courier New" pitchFamily="49" charset="0"/>
                <a:cs typeface="Courier New" pitchFamily="49" charset="0"/>
              </a:rPr>
            </a:br>
            <a:r>
              <a:rPr lang="en-US" sz="1600" b="1">
                <a:latin typeface="Courier New" pitchFamily="49" charset="0"/>
                <a:cs typeface="Courier New" pitchFamily="49" charset="0"/>
              </a:rPr>
              <a:t>           wait(mutex);</a:t>
            </a:r>
            <a:br>
              <a:rPr lang="en-US" sz="1600" b="1">
                <a:latin typeface="Courier New" pitchFamily="49" charset="0"/>
                <a:cs typeface="Courier New" pitchFamily="49" charset="0"/>
              </a:rPr>
            </a:br>
            <a:r>
              <a:rPr lang="en-US" sz="1600" b="1">
                <a:latin typeface="Courier New" pitchFamily="49" charset="0"/>
                <a:cs typeface="Courier New" pitchFamily="49" charset="0"/>
              </a:rPr>
              <a:t>           read_count++;</a:t>
            </a:r>
            <a:br>
              <a:rPr lang="en-US" sz="1600" b="1">
                <a:latin typeface="Courier New" pitchFamily="49" charset="0"/>
                <a:cs typeface="Courier New" pitchFamily="49" charset="0"/>
              </a:rPr>
            </a:br>
            <a:r>
              <a:rPr lang="en-US" sz="1600" b="1">
                <a:latin typeface="Courier New" pitchFamily="49" charset="0"/>
                <a:cs typeface="Courier New" pitchFamily="49" charset="0"/>
              </a:rPr>
              <a:t>           if (read_count == 1) </a:t>
            </a:r>
          </a:p>
          <a:p>
            <a:pPr>
              <a:buFont typeface="Monotype Sorts" pitchFamily="-84" charset="2"/>
              <a:buNone/>
            </a:pPr>
            <a:r>
              <a:rPr lang="en-US" sz="1600" b="1">
                <a:latin typeface="Courier New" pitchFamily="49" charset="0"/>
                <a:cs typeface="Courier New" pitchFamily="49" charset="0"/>
              </a:rPr>
              <a:t>              wait(rw_mutex); </a:t>
            </a:r>
          </a:p>
          <a:p>
            <a:pPr>
              <a:buFont typeface="Monotype Sorts" pitchFamily="-84" charset="2"/>
              <a:buNone/>
            </a:pPr>
            <a:r>
              <a:rPr lang="en-US" sz="1600" b="1">
                <a:latin typeface="Courier New" pitchFamily="49" charset="0"/>
                <a:cs typeface="Courier New" pitchFamily="49" charset="0"/>
              </a:rPr>
              <a:t>           signal(mutex); </a:t>
            </a:r>
          </a:p>
          <a:p>
            <a:pPr>
              <a:buFont typeface="Monotype Sorts" pitchFamily="-84" charset="2"/>
              <a:buNone/>
            </a:pPr>
            <a:r>
              <a:rPr lang="en-US" sz="1600" b="1">
                <a:latin typeface="Courier New" pitchFamily="49" charset="0"/>
                <a:cs typeface="Courier New" pitchFamily="49" charset="0"/>
              </a:rPr>
              <a:t>               ...</a:t>
            </a:r>
            <a:br>
              <a:rPr lang="en-US" sz="1600" b="1">
                <a:latin typeface="Courier New" pitchFamily="49" charset="0"/>
                <a:cs typeface="Courier New" pitchFamily="49" charset="0"/>
              </a:rPr>
            </a:br>
            <a:r>
              <a:rPr lang="en-US" sz="1600" b="1">
                <a:latin typeface="Courier New" pitchFamily="49" charset="0"/>
                <a:cs typeface="Courier New" pitchFamily="49" charset="0"/>
              </a:rPr>
              <a:t>           /* reading is performed */ </a:t>
            </a:r>
          </a:p>
          <a:p>
            <a:pPr>
              <a:buFont typeface="Monotype Sorts" pitchFamily="-84" charset="2"/>
              <a:buNone/>
            </a:pPr>
            <a:r>
              <a:rPr lang="en-US" sz="1600" b="1">
                <a:latin typeface="Courier New" pitchFamily="49" charset="0"/>
                <a:cs typeface="Courier New" pitchFamily="49" charset="0"/>
              </a:rPr>
              <a:t>               ... </a:t>
            </a:r>
          </a:p>
          <a:p>
            <a:pPr>
              <a:buFont typeface="Monotype Sorts" pitchFamily="-84" charset="2"/>
              <a:buNone/>
            </a:pPr>
            <a:r>
              <a:rPr lang="en-US" sz="1600" b="1">
                <a:latin typeface="Courier New" pitchFamily="49" charset="0"/>
                <a:cs typeface="Courier New" pitchFamily="49" charset="0"/>
              </a:rPr>
              <a:t>           wait(mutex);</a:t>
            </a:r>
            <a:br>
              <a:rPr lang="en-US" sz="1600" b="1">
                <a:latin typeface="Courier New" pitchFamily="49" charset="0"/>
                <a:cs typeface="Courier New" pitchFamily="49" charset="0"/>
              </a:rPr>
            </a:br>
            <a:r>
              <a:rPr lang="en-US" sz="1600" b="1">
                <a:latin typeface="Courier New" pitchFamily="49" charset="0"/>
                <a:cs typeface="Courier New" pitchFamily="49" charset="0"/>
              </a:rPr>
              <a:t>           read count--;</a:t>
            </a:r>
            <a:br>
              <a:rPr lang="en-US" sz="1600" b="1">
                <a:latin typeface="Courier New" pitchFamily="49" charset="0"/>
                <a:cs typeface="Courier New" pitchFamily="49" charset="0"/>
              </a:rPr>
            </a:br>
            <a:r>
              <a:rPr lang="en-US" sz="1600" b="1">
                <a:latin typeface="Courier New" pitchFamily="49" charset="0"/>
                <a:cs typeface="Courier New" pitchFamily="49" charset="0"/>
              </a:rPr>
              <a:t>           if (read_count == 0) </a:t>
            </a:r>
          </a:p>
          <a:p>
            <a:pPr>
              <a:buFont typeface="Monotype Sorts" pitchFamily="-84" charset="2"/>
              <a:buNone/>
            </a:pPr>
            <a:r>
              <a:rPr lang="en-US" sz="1600" b="1">
                <a:latin typeface="Courier New" pitchFamily="49" charset="0"/>
                <a:cs typeface="Courier New" pitchFamily="49" charset="0"/>
              </a:rPr>
              <a:t>           signal(rw_mutex); </a:t>
            </a:r>
          </a:p>
          <a:p>
            <a:pPr>
              <a:buFont typeface="Monotype Sorts" pitchFamily="-84" charset="2"/>
              <a:buNone/>
            </a:pPr>
            <a:r>
              <a:rPr lang="en-US" sz="1600" b="1">
                <a:latin typeface="Courier New" pitchFamily="49" charset="0"/>
                <a:cs typeface="Courier New" pitchFamily="49" charset="0"/>
              </a:rPr>
              <a:t>           signal(mutex); </a:t>
            </a:r>
          </a:p>
          <a:p>
            <a:pPr>
              <a:buFont typeface="Monotype Sorts" pitchFamily="-84" charset="2"/>
              <a:buNone/>
            </a:pPr>
            <a:r>
              <a:rPr lang="en-US" sz="1600" b="1">
                <a:latin typeface="Courier New" pitchFamily="49" charset="0"/>
                <a:cs typeface="Courier New" pitchFamily="49" charset="0"/>
              </a:rPr>
              <a:t>       } while (true);</a:t>
            </a:r>
            <a:br>
              <a:rPr lang="en-US" sz="1400" b="1">
                <a:latin typeface="Courier New" pitchFamily="49" charset="0"/>
                <a:cs typeface="Courier New" pitchFamily="49" charset="0"/>
              </a:rPr>
            </a:br>
            <a:endParaRPr lang="en-US" sz="1400" b="1">
              <a:latin typeface="Courier New" pitchFamily="49" charset="0"/>
              <a:cs typeface="Courier New" pitchFamily="49" charset="0"/>
            </a:endParaRPr>
          </a:p>
          <a:p>
            <a:pPr>
              <a:lnSpc>
                <a:spcPct val="80000"/>
              </a:lnSpc>
              <a:buFont typeface="Monotype Sorts" pitchFamily="-84" charset="2"/>
              <a:buNone/>
            </a:pPr>
            <a:endParaRPr lang="en-US" sz="1600">
              <a:solidFill>
                <a:srgbClr val="0000FF"/>
              </a:solidFill>
            </a:endParaRPr>
          </a:p>
          <a:p>
            <a:pPr>
              <a:lnSpc>
                <a:spcPct val="80000"/>
              </a:lnSpc>
              <a:buFont typeface="Monotype Sorts" pitchFamily="-84" charset="2"/>
              <a:buNone/>
            </a:pPr>
            <a:endParaRPr lang="en-US" sz="1600">
              <a:solidFill>
                <a:srgbClr val="0000FF"/>
              </a:solidFill>
            </a:endParaRPr>
          </a:p>
          <a:p>
            <a:pPr>
              <a:lnSpc>
                <a:spcPct val="80000"/>
              </a:lnSpc>
              <a:buFont typeface="Monotype Sorts" pitchFamily="-84" charset="2"/>
              <a:buNone/>
            </a:pPr>
            <a:r>
              <a:rPr lang="en-US" sz="1600">
                <a:solidFill>
                  <a:srgbClr val="0000FF"/>
                </a:solidFill>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74725" y="236538"/>
            <a:ext cx="7983538" cy="457200"/>
          </a:xfrm>
        </p:spPr>
        <p:txBody>
          <a:bodyPr/>
          <a:lstStyle/>
          <a:p>
            <a:pPr eaLnBrk="1" hangingPunct="1"/>
            <a:r>
              <a:rPr lang="en-US" altLang="en-US" sz="2400"/>
              <a:t>Ready Queue And Various I/O Device Queues</a:t>
            </a:r>
          </a:p>
        </p:txBody>
      </p:sp>
      <p:pic>
        <p:nvPicPr>
          <p:cNvPr id="16387" name="Picture 7"/>
          <p:cNvPicPr>
            <a:picLocks noChangeAspect="1" noChangeArrowheads="1"/>
          </p:cNvPicPr>
          <p:nvPr/>
        </p:nvPicPr>
        <p:blipFill>
          <a:blip r:embed="rId3"/>
          <a:srcRect/>
          <a:stretch>
            <a:fillRect/>
          </a:stretch>
        </p:blipFill>
        <p:spPr bwMode="auto">
          <a:xfrm>
            <a:off x="1768475" y="1214438"/>
            <a:ext cx="5822950" cy="5021262"/>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255713" y="147638"/>
            <a:ext cx="7677150" cy="576262"/>
          </a:xfrm>
        </p:spPr>
        <p:txBody>
          <a:bodyPr>
            <a:normAutofit fontScale="90000"/>
          </a:bodyPr>
          <a:lstStyle/>
          <a:p>
            <a:r>
              <a:rPr lang="en-US"/>
              <a:t>Readers-Writers Problem Variations</a:t>
            </a:r>
          </a:p>
        </p:txBody>
      </p:sp>
      <p:sp>
        <p:nvSpPr>
          <p:cNvPr id="40963" name="Content Placeholder 2"/>
          <p:cNvSpPr>
            <a:spLocks noGrp="1"/>
          </p:cNvSpPr>
          <p:nvPr>
            <p:ph idx="1"/>
          </p:nvPr>
        </p:nvSpPr>
        <p:spPr>
          <a:xfrm>
            <a:off x="879475" y="1146175"/>
            <a:ext cx="6359525" cy="4530725"/>
          </a:xfrm>
        </p:spPr>
        <p:txBody>
          <a:bodyPr>
            <a:normAutofit fontScale="92500" lnSpcReduction="10000"/>
          </a:bodyPr>
          <a:lstStyle/>
          <a:p>
            <a:r>
              <a:rPr lang="en-US" b="1" i="1" dirty="0"/>
              <a:t>First</a:t>
            </a:r>
            <a:r>
              <a:rPr lang="en-US" i="1" dirty="0"/>
              <a:t>  </a:t>
            </a:r>
            <a:r>
              <a:rPr lang="en-US" dirty="0"/>
              <a:t>variation – no reader kept waiting unless writer has permission to use shared object</a:t>
            </a:r>
          </a:p>
          <a:p>
            <a:r>
              <a:rPr lang="en-US" b="1" i="1" dirty="0"/>
              <a:t>Second</a:t>
            </a:r>
            <a:r>
              <a:rPr lang="en-US" i="1" dirty="0"/>
              <a:t> </a:t>
            </a:r>
            <a:r>
              <a:rPr lang="en-US" dirty="0"/>
              <a:t>variation – once writer is ready, it performs the write ASAP</a:t>
            </a:r>
          </a:p>
          <a:p>
            <a:r>
              <a:rPr lang="en-US" dirty="0"/>
              <a:t>Both may have starvation leading to even more variations</a:t>
            </a:r>
          </a:p>
          <a:p>
            <a:r>
              <a:rPr lang="en-US" dirty="0"/>
              <a:t>Problem is solved on some systems by kernel providing reader-writer locks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016000" y="147638"/>
            <a:ext cx="7670800" cy="576262"/>
          </a:xfrm>
        </p:spPr>
        <p:txBody>
          <a:bodyPr>
            <a:normAutofit fontScale="90000"/>
          </a:bodyPr>
          <a:lstStyle/>
          <a:p>
            <a:pPr eaLnBrk="1" hangingPunct="1"/>
            <a:r>
              <a:rPr lang="en-US"/>
              <a:t>Dining-Philosophers Problem</a:t>
            </a:r>
          </a:p>
        </p:txBody>
      </p:sp>
      <p:sp>
        <p:nvSpPr>
          <p:cNvPr id="41987" name="Rectangle 3"/>
          <p:cNvSpPr>
            <a:spLocks noGrp="1" noChangeArrowheads="1"/>
          </p:cNvSpPr>
          <p:nvPr>
            <p:ph idx="1"/>
          </p:nvPr>
        </p:nvSpPr>
        <p:spPr>
          <a:xfrm>
            <a:off x="928688" y="3403600"/>
            <a:ext cx="6908800" cy="2765425"/>
          </a:xfrm>
        </p:spPr>
        <p:txBody>
          <a:bodyPr/>
          <a:lstStyle/>
          <a:p>
            <a:pPr>
              <a:tabLst>
                <a:tab pos="1365250" algn="l"/>
                <a:tab pos="1538288" algn="l"/>
              </a:tabLst>
            </a:pPr>
            <a:r>
              <a:rPr lang="en-US" sz="1600"/>
              <a:t>Philosophers spend their lives alternating thinking and eating</a:t>
            </a:r>
          </a:p>
          <a:p>
            <a:pPr>
              <a:tabLst>
                <a:tab pos="1365250" algn="l"/>
                <a:tab pos="1538288" algn="l"/>
              </a:tabLst>
            </a:pPr>
            <a:r>
              <a:rPr lang="en-US" sz="1600"/>
              <a:t>Don</a:t>
            </a:r>
            <a:r>
              <a:rPr lang="en-US" altLang="en-US" sz="1600"/>
              <a:t>’</a:t>
            </a:r>
            <a:r>
              <a:rPr lang="en-US" altLang="ja-JP" sz="1600"/>
              <a:t>t interact with their neighbors, occasionally try to pick up 2 chopsticks (one at a time) to eat from bowl</a:t>
            </a:r>
          </a:p>
          <a:p>
            <a:pPr lvl="1">
              <a:tabLst>
                <a:tab pos="1365250" algn="l"/>
                <a:tab pos="1538288" algn="l"/>
              </a:tabLst>
            </a:pPr>
            <a:r>
              <a:rPr lang="en-US" sz="1600"/>
              <a:t>Need both to eat, then release both when done</a:t>
            </a:r>
          </a:p>
          <a:p>
            <a:pPr>
              <a:tabLst>
                <a:tab pos="1365250" algn="l"/>
                <a:tab pos="1538288" algn="l"/>
              </a:tabLst>
            </a:pPr>
            <a:r>
              <a:rPr lang="en-US" sz="1600"/>
              <a:t>In the case of 5 philosophers</a:t>
            </a:r>
          </a:p>
          <a:p>
            <a:pPr lvl="1">
              <a:tabLst>
                <a:tab pos="1365250" algn="l"/>
                <a:tab pos="1538288" algn="l"/>
              </a:tabLst>
            </a:pPr>
            <a:r>
              <a:rPr lang="en-US" sz="1600"/>
              <a:t>Shared data </a:t>
            </a:r>
          </a:p>
          <a:p>
            <a:pPr lvl="2">
              <a:tabLst>
                <a:tab pos="1365250" algn="l"/>
                <a:tab pos="1538288" algn="l"/>
              </a:tabLst>
            </a:pPr>
            <a:r>
              <a:rPr lang="en-US" sz="1600"/>
              <a:t>Bowl of rice (data set)</a:t>
            </a:r>
          </a:p>
          <a:p>
            <a:pPr lvl="2">
              <a:tabLst>
                <a:tab pos="1365250" algn="l"/>
                <a:tab pos="1538288" algn="l"/>
              </a:tabLst>
            </a:pPr>
            <a:r>
              <a:rPr lang="en-US" sz="1600"/>
              <a:t>Semaphore </a:t>
            </a:r>
            <a:r>
              <a:rPr lang="en-US" sz="1600">
                <a:solidFill>
                  <a:srgbClr val="FF0000"/>
                </a:solidFill>
              </a:rPr>
              <a:t>chopstick [5]</a:t>
            </a:r>
            <a:r>
              <a:rPr lang="en-US" sz="1600"/>
              <a:t> initialized to 1</a:t>
            </a:r>
          </a:p>
        </p:txBody>
      </p:sp>
      <p:pic>
        <p:nvPicPr>
          <p:cNvPr id="41988" name="Picture 5" descr="6"/>
          <p:cNvPicPr>
            <a:picLocks noChangeAspect="1" noChangeArrowheads="1"/>
          </p:cNvPicPr>
          <p:nvPr/>
        </p:nvPicPr>
        <p:blipFill>
          <a:blip r:embed="rId3"/>
          <a:srcRect/>
          <a:stretch>
            <a:fillRect/>
          </a:stretch>
        </p:blipFill>
        <p:spPr bwMode="auto">
          <a:xfrm>
            <a:off x="3395663" y="1079500"/>
            <a:ext cx="2208212" cy="2120900"/>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038225" y="161925"/>
            <a:ext cx="7866063" cy="576263"/>
          </a:xfrm>
        </p:spPr>
        <p:txBody>
          <a:bodyPr/>
          <a:lstStyle/>
          <a:p>
            <a:pPr eaLnBrk="1" hangingPunct="1"/>
            <a:r>
              <a:rPr lang="en-US" sz="3000"/>
              <a:t>  Dining-Philosophers Problem Algorithm</a:t>
            </a:r>
          </a:p>
        </p:txBody>
      </p:sp>
      <p:sp>
        <p:nvSpPr>
          <p:cNvPr id="43011" name="Rectangle 3"/>
          <p:cNvSpPr>
            <a:spLocks noGrp="1" noChangeArrowheads="1"/>
          </p:cNvSpPr>
          <p:nvPr>
            <p:ph idx="1"/>
          </p:nvPr>
        </p:nvSpPr>
        <p:spPr>
          <a:xfrm>
            <a:off x="827088" y="1119188"/>
            <a:ext cx="7107237" cy="4784725"/>
          </a:xfrm>
        </p:spPr>
        <p:txBody>
          <a:bodyPr>
            <a:normAutofit lnSpcReduction="10000"/>
          </a:bodyPr>
          <a:lstStyle/>
          <a:p>
            <a:pPr marL="376238" indent="-376238">
              <a:lnSpc>
                <a:spcPct val="90000"/>
              </a:lnSpc>
              <a:tabLst>
                <a:tab pos="1709738" algn="l"/>
                <a:tab pos="2001838" algn="l"/>
                <a:tab pos="2227263" algn="l"/>
                <a:tab pos="2454275" algn="l"/>
              </a:tabLst>
            </a:pPr>
            <a:r>
              <a:rPr lang="en-US"/>
              <a:t>The structure of Philosopher</a:t>
            </a:r>
            <a:r>
              <a:rPr lang="en-US" i="1">
                <a:solidFill>
                  <a:srgbClr val="0000FF"/>
                </a:solidFill>
              </a:rPr>
              <a:t> i</a:t>
            </a:r>
            <a:r>
              <a:rPr lang="en-US"/>
              <a:t>:</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do {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wait (chopstick[i]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wait (chopStick[ (i + 1) % 5]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  eat</a:t>
            </a:r>
          </a:p>
          <a:p>
            <a:pPr marL="1195388" lvl="2" indent="-338138">
              <a:lnSpc>
                <a:spcPct val="90000"/>
              </a:lnSpc>
              <a:buFont typeface="Webdings" pitchFamily="18" charset="2"/>
              <a:buNone/>
              <a:tabLst>
                <a:tab pos="1709738" algn="l"/>
                <a:tab pos="2001838" algn="l"/>
                <a:tab pos="2227263" algn="l"/>
                <a:tab pos="2454275" algn="l"/>
              </a:tabLst>
            </a:pPr>
            <a:endParaRPr lang="en-US" sz="1600" b="1">
              <a:solidFill>
                <a:srgbClr val="000000"/>
              </a:solidFill>
              <a:latin typeface="Courier New" pitchFamily="49" charset="0"/>
            </a:endParaRP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signal (chopstick[i]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signal (chopstick[ (i + 1) % 5]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  think</a:t>
            </a:r>
          </a:p>
          <a:p>
            <a:pPr marL="1195388" lvl="2" indent="-338138">
              <a:lnSpc>
                <a:spcPct val="90000"/>
              </a:lnSpc>
              <a:buFont typeface="Webdings" pitchFamily="18" charset="2"/>
              <a:buNone/>
              <a:tabLst>
                <a:tab pos="1709738" algn="l"/>
                <a:tab pos="2001838" algn="l"/>
                <a:tab pos="2227263" algn="l"/>
                <a:tab pos="2454275" algn="l"/>
              </a:tabLst>
            </a:pPr>
            <a:endParaRPr lang="en-US" b="1">
              <a:solidFill>
                <a:srgbClr val="000000"/>
              </a:solidFill>
              <a:latin typeface="Courier New" pitchFamily="49" charset="0"/>
            </a:endParaRP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while (TRUE);</a:t>
            </a:r>
            <a:endParaRPr lang="en-US" sz="1600">
              <a:solidFill>
                <a:srgbClr val="0000FF"/>
              </a:solidFill>
            </a:endParaRPr>
          </a:p>
          <a:p>
            <a:pPr marL="376238" indent="-376238">
              <a:lnSpc>
                <a:spcPct val="90000"/>
              </a:lnSpc>
              <a:tabLst>
                <a:tab pos="1709738" algn="l"/>
                <a:tab pos="2001838" algn="l"/>
                <a:tab pos="2227263" algn="l"/>
                <a:tab pos="2454275" algn="l"/>
              </a:tabLst>
            </a:pPr>
            <a:r>
              <a:rPr lang="en-US"/>
              <a:t>  What is the problem with this algorithm?</a:t>
            </a:r>
          </a:p>
          <a:p>
            <a:pPr marL="1195388" lvl="2" indent="-338138">
              <a:lnSpc>
                <a:spcPct val="90000"/>
              </a:lnSpc>
              <a:buFont typeface="Webdings" pitchFamily="18" charset="2"/>
              <a:buNone/>
              <a:tabLst>
                <a:tab pos="1709738" algn="l"/>
                <a:tab pos="2001838" algn="l"/>
                <a:tab pos="2227263" algn="l"/>
                <a:tab pos="2454275" algn="l"/>
              </a:tabLst>
            </a:pPr>
            <a:endParaRPr lang="en-US">
              <a:solidFill>
                <a:srgbClr val="0000FF"/>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25525" y="142875"/>
            <a:ext cx="8002588" cy="576263"/>
          </a:xfrm>
        </p:spPr>
        <p:txBody>
          <a:bodyPr/>
          <a:lstStyle/>
          <a:p>
            <a:pPr eaLnBrk="1" hangingPunct="1"/>
            <a:r>
              <a:rPr lang="en-US" sz="2400"/>
              <a:t>Dining-Philosophers Problem Algorithm (Cont.)</a:t>
            </a:r>
          </a:p>
        </p:txBody>
      </p:sp>
      <p:sp>
        <p:nvSpPr>
          <p:cNvPr id="44035" name="Rectangle 3"/>
          <p:cNvSpPr>
            <a:spLocks noGrp="1" noChangeArrowheads="1"/>
          </p:cNvSpPr>
          <p:nvPr>
            <p:ph idx="1"/>
          </p:nvPr>
        </p:nvSpPr>
        <p:spPr>
          <a:xfrm>
            <a:off x="885825" y="1223963"/>
            <a:ext cx="7800975" cy="4795837"/>
          </a:xfrm>
        </p:spPr>
        <p:txBody>
          <a:bodyPr>
            <a:normAutofit lnSpcReduction="10000"/>
          </a:bodyPr>
          <a:lstStyle/>
          <a:p>
            <a:r>
              <a:rPr lang="en-US" dirty="0"/>
              <a:t>Deadlock handling</a:t>
            </a:r>
          </a:p>
          <a:p>
            <a:pPr lvl="1"/>
            <a:r>
              <a:rPr lang="en-US" dirty="0"/>
              <a:t> Allow at most 4 philosophers to be sitting simultaneously at  the table.</a:t>
            </a:r>
          </a:p>
          <a:p>
            <a:pPr lvl="1"/>
            <a:r>
              <a:rPr lang="en-US" dirty="0"/>
              <a:t> Allow a philosopher to pick up  the forks only if both are available (picking must be done in a critical section.</a:t>
            </a:r>
          </a:p>
          <a:p>
            <a:pPr lvl="1"/>
            <a:r>
              <a:rPr lang="en-US" dirty="0"/>
              <a:t> Use an asymmetric solution  -- an odd-numbered  philosopher picks  up first the left chopstick and then the right chopstick. Even-numbered  philosopher picks  up first the right chopstick and then the left chopstick. </a:t>
            </a:r>
          </a:p>
          <a:p>
            <a:pPr lvl="1"/>
            <a:endParaRPr lang="en-US" dirty="0"/>
          </a:p>
          <a:p>
            <a:pPr>
              <a:buFont typeface="Monotype Sorts" pitchFamily="-84" charset="2"/>
              <a:buNone/>
            </a:pPr>
            <a:endParaRPr lang="en-US" dirty="0"/>
          </a:p>
          <a:p>
            <a:endParaRPr lang="en-US" dirty="0"/>
          </a:p>
          <a:p>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04788"/>
            <a:ext cx="8229600" cy="576262"/>
          </a:xfrm>
        </p:spPr>
        <p:txBody>
          <a:bodyPr>
            <a:normAutofit fontScale="90000"/>
          </a:bodyPr>
          <a:lstStyle/>
          <a:p>
            <a:pPr eaLnBrk="1" hangingPunct="1"/>
            <a:r>
              <a:rPr lang="en-US" altLang="en-US"/>
              <a:t>Basic Concepts</a:t>
            </a:r>
          </a:p>
        </p:txBody>
      </p:sp>
      <p:sp>
        <p:nvSpPr>
          <p:cNvPr id="7171" name="Rectangle 3"/>
          <p:cNvSpPr>
            <a:spLocks noGrp="1" noChangeArrowheads="1"/>
          </p:cNvSpPr>
          <p:nvPr>
            <p:ph type="body" idx="1"/>
          </p:nvPr>
        </p:nvSpPr>
        <p:spPr>
          <a:xfrm>
            <a:off x="841375" y="1274763"/>
            <a:ext cx="3978275" cy="5057775"/>
          </a:xfrm>
        </p:spPr>
        <p:txBody>
          <a:bodyPr>
            <a:normAutofit fontScale="85000" lnSpcReduction="10000"/>
          </a:bodyPr>
          <a:lstStyle/>
          <a:p>
            <a:r>
              <a:rPr lang="en-US" altLang="en-US"/>
              <a:t>Maximum CPU utilization obtained with multiprogramming</a:t>
            </a:r>
          </a:p>
          <a:p>
            <a:r>
              <a:rPr lang="en-US" altLang="en-US"/>
              <a:t>CPU–I/O Burst Cycle – Process execution consists of a </a:t>
            </a:r>
            <a:r>
              <a:rPr lang="en-US" altLang="en-US" b="1">
                <a:solidFill>
                  <a:srgbClr val="3366FF"/>
                </a:solidFill>
              </a:rPr>
              <a:t>cycle</a:t>
            </a:r>
            <a:r>
              <a:rPr lang="en-US" altLang="en-US"/>
              <a:t> of CPU execution and I/O wait</a:t>
            </a:r>
          </a:p>
          <a:p>
            <a:r>
              <a:rPr lang="en-US" altLang="en-US" b="1">
                <a:solidFill>
                  <a:srgbClr val="3366FF"/>
                </a:solidFill>
              </a:rPr>
              <a:t>CPU burst </a:t>
            </a:r>
            <a:r>
              <a:rPr lang="en-US" altLang="en-US"/>
              <a:t>followed by </a:t>
            </a:r>
            <a:r>
              <a:rPr lang="en-US" altLang="en-US" b="1">
                <a:solidFill>
                  <a:srgbClr val="3366FF"/>
                </a:solidFill>
              </a:rPr>
              <a:t>I/O burst</a:t>
            </a:r>
            <a:endParaRPr lang="en-US" altLang="en-US"/>
          </a:p>
          <a:p>
            <a:r>
              <a:rPr lang="en-US" altLang="en-US"/>
              <a:t>CPU burst distribution is of main concern</a:t>
            </a:r>
          </a:p>
          <a:p>
            <a:pPr>
              <a:buFont typeface="Monotype Sorts" pitchFamily="-84" charset="2"/>
              <a:buNone/>
            </a:pPr>
            <a:endParaRPr lang="en-US" altLang="en-US"/>
          </a:p>
        </p:txBody>
      </p:sp>
      <p:pic>
        <p:nvPicPr>
          <p:cNvPr id="7172" name="Picture 1" descr="6_01.pdf"/>
          <p:cNvPicPr>
            <a:picLocks noChangeAspect="1"/>
          </p:cNvPicPr>
          <p:nvPr/>
        </p:nvPicPr>
        <p:blipFill>
          <a:blip r:embed="rId3"/>
          <a:srcRect/>
          <a:stretch>
            <a:fillRect/>
          </a:stretch>
        </p:blipFill>
        <p:spPr bwMode="auto">
          <a:xfrm>
            <a:off x="5381625" y="1143000"/>
            <a:ext cx="2360613" cy="4962525"/>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66800" y="176213"/>
            <a:ext cx="7620000" cy="576262"/>
          </a:xfrm>
        </p:spPr>
        <p:txBody>
          <a:bodyPr>
            <a:normAutofit fontScale="90000"/>
          </a:bodyPr>
          <a:lstStyle/>
          <a:p>
            <a:pPr eaLnBrk="1" hangingPunct="1"/>
            <a:r>
              <a:rPr lang="en-US" altLang="en-US"/>
              <a:t>Histogram of CPU-burst Times</a:t>
            </a:r>
          </a:p>
        </p:txBody>
      </p:sp>
      <p:pic>
        <p:nvPicPr>
          <p:cNvPr id="8195" name="Picture 9"/>
          <p:cNvPicPr>
            <a:picLocks noChangeAspect="1" noChangeArrowheads="1"/>
          </p:cNvPicPr>
          <p:nvPr/>
        </p:nvPicPr>
        <p:blipFill>
          <a:blip r:embed="rId3"/>
          <a:srcRect/>
          <a:stretch>
            <a:fillRect/>
          </a:stretch>
        </p:blipFill>
        <p:spPr bwMode="auto">
          <a:xfrm>
            <a:off x="1614488" y="1525588"/>
            <a:ext cx="5721350" cy="3805237"/>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38200" y="201613"/>
            <a:ext cx="7848600" cy="576262"/>
          </a:xfrm>
        </p:spPr>
        <p:txBody>
          <a:bodyPr>
            <a:normAutofit fontScale="90000"/>
          </a:bodyPr>
          <a:lstStyle/>
          <a:p>
            <a:pPr eaLnBrk="1" hangingPunct="1"/>
            <a:r>
              <a:rPr lang="en-US" altLang="en-US"/>
              <a:t>CPU Scheduler</a:t>
            </a:r>
          </a:p>
        </p:txBody>
      </p:sp>
      <p:sp>
        <p:nvSpPr>
          <p:cNvPr id="27651" name="Rectangle 3"/>
          <p:cNvSpPr>
            <a:spLocks noGrp="1" noChangeArrowheads="1"/>
          </p:cNvSpPr>
          <p:nvPr>
            <p:ph type="body" idx="1"/>
          </p:nvPr>
        </p:nvSpPr>
        <p:spPr>
          <a:xfrm>
            <a:off x="933450" y="1169988"/>
            <a:ext cx="7067550" cy="4786312"/>
          </a:xfrm>
        </p:spPr>
        <p:txBody>
          <a:bodyPr>
            <a:normAutofit fontScale="70000" lnSpcReduction="20000"/>
          </a:bodyPr>
          <a:lstStyle/>
          <a:p>
            <a:pPr marL="342815" indent="-342815">
              <a:buFont typeface="Monotype Sorts" charset="2"/>
              <a:buChar char="n"/>
              <a:defRPr/>
            </a:pPr>
            <a:r>
              <a:rPr lang="en-US" b="1" dirty="0">
                <a:solidFill>
                  <a:srgbClr val="3366FF"/>
                </a:solidFill>
                <a:ea typeface="ＭＳ Ｐゴシック" charset="0"/>
                <a:cs typeface="ＭＳ Ｐゴシック" charset="0"/>
              </a:rPr>
              <a:t>Short-term scheduler </a:t>
            </a:r>
            <a:r>
              <a:rPr lang="en-US" dirty="0">
                <a:ea typeface="ＭＳ Ｐゴシック" charset="-128"/>
              </a:rPr>
              <a:t>selects from among the processes in ready queue, and allocates the CPU to one of them</a:t>
            </a:r>
          </a:p>
          <a:p>
            <a:pPr marL="742765" lvl="1" indent="-285680">
              <a:buFont typeface="Monotype Sorts" charset="2"/>
              <a:buChar char="l"/>
              <a:defRPr/>
            </a:pPr>
            <a:r>
              <a:rPr lang="en-US" dirty="0">
                <a:ea typeface="ＭＳ Ｐゴシック" charset="-128"/>
              </a:rPr>
              <a:t>Queue may be ordered in various ways</a:t>
            </a:r>
          </a:p>
          <a:p>
            <a:pPr marL="342815" indent="-342815">
              <a:buFont typeface="Monotype Sorts" charset="2"/>
              <a:buChar char="n"/>
              <a:defRPr/>
            </a:pPr>
            <a:r>
              <a:rPr lang="en-US" dirty="0">
                <a:ea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marL="342815" indent="-342815">
              <a:buFont typeface="Monotype Sorts" charset="2"/>
              <a:buChar char="n"/>
              <a:defRPr/>
            </a:pPr>
            <a:r>
              <a:rPr lang="en-US" dirty="0">
                <a:ea typeface="ＭＳ Ｐゴシック" charset="-128"/>
              </a:rPr>
              <a:t>Scheduling under 1 and 4 is </a:t>
            </a:r>
            <a:r>
              <a:rPr lang="en-US" b="1" dirty="0" err="1">
                <a:solidFill>
                  <a:srgbClr val="3366FF"/>
                </a:solidFill>
                <a:ea typeface="ＭＳ Ｐゴシック" charset="0"/>
                <a:cs typeface="ＭＳ Ｐゴシック" charset="0"/>
              </a:rPr>
              <a:t>nonpreemptive</a:t>
            </a:r>
            <a:endParaRPr lang="en-US" b="1" dirty="0">
              <a:solidFill>
                <a:srgbClr val="3366FF"/>
              </a:solidFill>
              <a:ea typeface="ＭＳ Ｐゴシック" charset="0"/>
              <a:cs typeface="ＭＳ Ｐゴシック" charset="0"/>
            </a:endParaRPr>
          </a:p>
          <a:p>
            <a:pPr marL="342815" indent="-342815">
              <a:buFont typeface="Monotype Sorts" charset="2"/>
              <a:buChar char="n"/>
              <a:defRPr/>
            </a:pPr>
            <a:r>
              <a:rPr lang="en-US" dirty="0">
                <a:ea typeface="ＭＳ Ｐゴシック" charset="-128"/>
              </a:rPr>
              <a:t>All other scheduling is </a:t>
            </a:r>
            <a:r>
              <a:rPr lang="en-US" b="1" dirty="0">
                <a:solidFill>
                  <a:srgbClr val="3366FF"/>
                </a:solidFill>
                <a:ea typeface="ＭＳ Ｐゴシック" charset="0"/>
                <a:cs typeface="ＭＳ Ｐゴシック" charset="0"/>
              </a:rPr>
              <a:t>preemptive</a:t>
            </a:r>
          </a:p>
          <a:p>
            <a:pPr marL="742765" lvl="1" indent="-285680">
              <a:buFont typeface="Monotype Sorts" charset="2"/>
              <a:buChar char="l"/>
              <a:defRPr/>
            </a:pPr>
            <a:r>
              <a:rPr lang="en-US" dirty="0">
                <a:ea typeface="ＭＳ Ｐゴシック" charset="-128"/>
              </a:rPr>
              <a:t>Consider access to shared data</a:t>
            </a:r>
          </a:p>
          <a:p>
            <a:pPr marL="742765" lvl="1" indent="-285680">
              <a:buFont typeface="Monotype Sorts" charset="2"/>
              <a:buChar char="l"/>
              <a:defRPr/>
            </a:pPr>
            <a:r>
              <a:rPr lang="en-US" dirty="0">
                <a:ea typeface="ＭＳ Ｐゴシック" charset="-128"/>
              </a:rPr>
              <a:t>Consider preemption while in kernel mode</a:t>
            </a:r>
          </a:p>
          <a:p>
            <a:pPr marL="742765" lvl="1" indent="-285680">
              <a:buFont typeface="Monotype Sorts" charset="2"/>
              <a:buChar char="l"/>
              <a:defRPr/>
            </a:pPr>
            <a:r>
              <a:rPr lang="en-US" dirty="0">
                <a:ea typeface="ＭＳ Ｐゴシック" charset="-128"/>
              </a:rPr>
              <a:t>Consider interrupts occurring during crucial OS activities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33350"/>
            <a:ext cx="8229600" cy="576263"/>
          </a:xfrm>
        </p:spPr>
        <p:txBody>
          <a:bodyPr>
            <a:normAutofit fontScale="90000"/>
          </a:bodyPr>
          <a:lstStyle/>
          <a:p>
            <a:pPr eaLnBrk="1" hangingPunct="1"/>
            <a:r>
              <a:rPr lang="en-US" altLang="en-US"/>
              <a:t>Dispatcher</a:t>
            </a:r>
          </a:p>
        </p:txBody>
      </p:sp>
      <p:sp>
        <p:nvSpPr>
          <p:cNvPr id="10243" name="Rectangle 3"/>
          <p:cNvSpPr>
            <a:spLocks noGrp="1" noChangeArrowheads="1"/>
          </p:cNvSpPr>
          <p:nvPr>
            <p:ph type="body" idx="1"/>
          </p:nvPr>
        </p:nvSpPr>
        <p:spPr>
          <a:xfrm>
            <a:off x="866775" y="1177925"/>
            <a:ext cx="6724650" cy="4483100"/>
          </a:xfrm>
        </p:spPr>
        <p:txBody>
          <a:bodyPr>
            <a:normAutofit fontScale="92500" lnSpcReduction="10000"/>
          </a:bodyPr>
          <a:lstStyle/>
          <a:p>
            <a:r>
              <a:rPr lang="en-US" altLang="en-US"/>
              <a:t>Dispatcher module gives control of the CPU to the process selected by the short-term scheduler; this involves:</a:t>
            </a:r>
          </a:p>
          <a:p>
            <a:pPr lvl="1"/>
            <a:r>
              <a:rPr lang="en-US" altLang="en-US"/>
              <a:t>switching context</a:t>
            </a:r>
          </a:p>
          <a:p>
            <a:pPr lvl="1"/>
            <a:r>
              <a:rPr lang="en-US" altLang="en-US"/>
              <a:t>switching to user mode</a:t>
            </a:r>
          </a:p>
          <a:p>
            <a:pPr lvl="1"/>
            <a:r>
              <a:rPr lang="en-US" altLang="en-US"/>
              <a:t>jumping to the proper location in the user program to restart that program</a:t>
            </a:r>
          </a:p>
          <a:p>
            <a:r>
              <a:rPr lang="en-US" altLang="en-US" b="1">
                <a:solidFill>
                  <a:srgbClr val="3366FF"/>
                </a:solidFill>
              </a:rPr>
              <a:t>Dispatch latency </a:t>
            </a:r>
            <a:r>
              <a:rPr lang="en-US" altLang="en-US"/>
              <a:t>– time it takes for the dispatcher to stop one process and start another running</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90600" y="214313"/>
            <a:ext cx="7696200" cy="576262"/>
          </a:xfrm>
        </p:spPr>
        <p:txBody>
          <a:bodyPr>
            <a:normAutofit fontScale="90000"/>
          </a:bodyPr>
          <a:lstStyle/>
          <a:p>
            <a:pPr eaLnBrk="1" hangingPunct="1"/>
            <a:r>
              <a:rPr lang="en-US" altLang="en-US"/>
              <a:t>Scheduling Criteria</a:t>
            </a:r>
          </a:p>
        </p:txBody>
      </p:sp>
      <p:sp>
        <p:nvSpPr>
          <p:cNvPr id="11267" name="Rectangle 3"/>
          <p:cNvSpPr>
            <a:spLocks noGrp="1" noChangeArrowheads="1"/>
          </p:cNvSpPr>
          <p:nvPr>
            <p:ph type="body" idx="1"/>
          </p:nvPr>
        </p:nvSpPr>
        <p:spPr>
          <a:xfrm>
            <a:off x="933450" y="1246188"/>
            <a:ext cx="7156450" cy="4959350"/>
          </a:xfrm>
        </p:spPr>
        <p:txBody>
          <a:bodyPr>
            <a:normAutofit fontScale="92500" lnSpcReduction="20000"/>
          </a:bodyPr>
          <a:lstStyle/>
          <a:p>
            <a:r>
              <a:rPr lang="en-US" altLang="en-US" b="1"/>
              <a:t>CPU utilization </a:t>
            </a:r>
            <a:r>
              <a:rPr lang="en-US" altLang="en-US"/>
              <a:t>– keep the CPU as busy as possible</a:t>
            </a:r>
          </a:p>
          <a:p>
            <a:r>
              <a:rPr lang="en-US" altLang="en-US" b="1"/>
              <a:t>Throughput</a:t>
            </a:r>
            <a:r>
              <a:rPr lang="en-US" altLang="en-US"/>
              <a:t> – # of processes that complete their execution per time unit</a:t>
            </a:r>
          </a:p>
          <a:p>
            <a:r>
              <a:rPr lang="en-US" altLang="en-US" b="1"/>
              <a:t>Turnaround time </a:t>
            </a:r>
            <a:r>
              <a:rPr lang="en-US" altLang="en-US"/>
              <a:t>– amount of time to execute a particular process</a:t>
            </a:r>
          </a:p>
          <a:p>
            <a:r>
              <a:rPr lang="en-US" altLang="en-US" b="1"/>
              <a:t>Waiting time </a:t>
            </a:r>
            <a:r>
              <a:rPr lang="en-US" altLang="en-US"/>
              <a:t>– amount of time a process has been waiting in the ready queue</a:t>
            </a:r>
          </a:p>
          <a:p>
            <a:r>
              <a:rPr lang="en-US" altLang="en-US" b="1"/>
              <a:t>Response time </a:t>
            </a:r>
            <a:r>
              <a:rPr lang="en-US" altLang="en-US"/>
              <a:t>– amount of time it takes from when a request was submitted until the first response is produced, not output  (for time-sharing environment)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554163" y="138113"/>
            <a:ext cx="7513637" cy="576262"/>
          </a:xfrm>
        </p:spPr>
        <p:txBody>
          <a:bodyPr/>
          <a:lstStyle/>
          <a:p>
            <a:pPr eaLnBrk="1" hangingPunct="1"/>
            <a:r>
              <a:rPr lang="en-US" altLang="en-US" sz="2800"/>
              <a:t>Scheduling Algorithm Optimization Criteria</a:t>
            </a:r>
          </a:p>
        </p:txBody>
      </p:sp>
      <p:sp>
        <p:nvSpPr>
          <p:cNvPr id="12291" name="Rectangle 3"/>
          <p:cNvSpPr>
            <a:spLocks noGrp="1" noChangeArrowheads="1"/>
          </p:cNvSpPr>
          <p:nvPr>
            <p:ph type="body" idx="1"/>
          </p:nvPr>
        </p:nvSpPr>
        <p:spPr>
          <a:xfrm>
            <a:off x="852488" y="1174750"/>
            <a:ext cx="6115050" cy="4483100"/>
          </a:xfrm>
        </p:spPr>
        <p:txBody>
          <a:bodyPr/>
          <a:lstStyle/>
          <a:p>
            <a:r>
              <a:rPr lang="en-US" altLang="en-US"/>
              <a:t>Max CPU utilization</a:t>
            </a:r>
          </a:p>
          <a:p>
            <a:r>
              <a:rPr lang="en-US" altLang="en-US"/>
              <a:t>Max throughput</a:t>
            </a:r>
          </a:p>
          <a:p>
            <a:r>
              <a:rPr lang="en-US" altLang="en-US"/>
              <a:t>Min turnaround time </a:t>
            </a:r>
          </a:p>
          <a:p>
            <a:r>
              <a:rPr lang="en-US" altLang="en-US"/>
              <a:t>Min waiting time </a:t>
            </a:r>
          </a:p>
          <a:p>
            <a:r>
              <a:rPr lang="en-US" altLang="en-US"/>
              <a:t>Min response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71550" y="152400"/>
            <a:ext cx="8229600" cy="576263"/>
          </a:xfrm>
        </p:spPr>
        <p:txBody>
          <a:bodyPr/>
          <a:lstStyle/>
          <a:p>
            <a:pPr eaLnBrk="1" hangingPunct="1"/>
            <a:r>
              <a:rPr lang="en-US" altLang="en-US" sz="2800"/>
              <a:t>Representation of Process Scheduling</a:t>
            </a:r>
          </a:p>
        </p:txBody>
      </p:sp>
      <p:pic>
        <p:nvPicPr>
          <p:cNvPr id="17411" name="Picture 4" descr="3"/>
          <p:cNvPicPr>
            <a:picLocks noChangeAspect="1" noChangeArrowheads="1"/>
          </p:cNvPicPr>
          <p:nvPr/>
        </p:nvPicPr>
        <p:blipFill>
          <a:blip r:embed="rId3"/>
          <a:srcRect/>
          <a:stretch>
            <a:fillRect/>
          </a:stretch>
        </p:blipFill>
        <p:spPr bwMode="auto">
          <a:xfrm>
            <a:off x="1487488" y="1966913"/>
            <a:ext cx="6546850" cy="3781425"/>
          </a:xfrm>
          <a:prstGeom prst="rect">
            <a:avLst/>
          </a:prstGeom>
          <a:noFill/>
          <a:ln w="9525">
            <a:noFill/>
            <a:miter lim="800000"/>
            <a:headEnd/>
            <a:tailEnd/>
          </a:ln>
        </p:spPr>
      </p:pic>
      <p:sp>
        <p:nvSpPr>
          <p:cNvPr id="17412" name="Rectangle 3"/>
          <p:cNvSpPr txBox="1">
            <a:spLocks noChangeArrowheads="1"/>
          </p:cNvSpPr>
          <p:nvPr/>
        </p:nvSpPr>
        <p:spPr bwMode="auto">
          <a:xfrm>
            <a:off x="808038" y="1303338"/>
            <a:ext cx="6975475" cy="3981450"/>
          </a:xfrm>
          <a:prstGeom prst="rect">
            <a:avLst/>
          </a:prstGeom>
          <a:noFill/>
          <a:ln w="9525">
            <a:noFill/>
            <a:miter lim="800000"/>
            <a:headEnd/>
            <a:tailEnd/>
          </a:ln>
        </p:spPr>
        <p:txBody>
          <a:bodyPr lIns="64008" tIns="32004" rIns="64008" bIns="32004"/>
          <a:lstStyle/>
          <a:p>
            <a:pPr marL="488950" indent="-488950">
              <a:spcBef>
                <a:spcPct val="35000"/>
              </a:spcBef>
              <a:buClr>
                <a:srgbClr val="993300"/>
              </a:buClr>
              <a:buSzPct val="90000"/>
              <a:buFont typeface="Monotype Sorts" pitchFamily="-84" charset="2"/>
              <a:buChar char="n"/>
            </a:pPr>
            <a:r>
              <a:rPr kumimoji="1" lang="en-US" altLang="en-US" b="1">
                <a:solidFill>
                  <a:srgbClr val="3366FF"/>
                </a:solidFill>
                <a:latin typeface="Helvetica" pitchFamily="-84" charset="0"/>
              </a:rPr>
              <a:t>Queueing diagram </a:t>
            </a:r>
            <a:r>
              <a:rPr kumimoji="1" lang="en-US" altLang="en-US">
                <a:latin typeface="Helvetica" pitchFamily="-84" charset="0"/>
              </a:rPr>
              <a:t>represents queues, resources, flows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50938" y="268288"/>
            <a:ext cx="7997825" cy="457200"/>
          </a:xfrm>
        </p:spPr>
        <p:txBody>
          <a:bodyPr/>
          <a:lstStyle/>
          <a:p>
            <a:pPr eaLnBrk="1" hangingPunct="1"/>
            <a:r>
              <a:rPr lang="en-US" altLang="en-US" sz="2400"/>
              <a:t>First- Come, First-Served (FCFS) Scheduling</a:t>
            </a:r>
          </a:p>
        </p:txBody>
      </p:sp>
      <p:sp>
        <p:nvSpPr>
          <p:cNvPr id="13315" name="Rectangle 3"/>
          <p:cNvSpPr>
            <a:spLocks noGrp="1" noChangeArrowheads="1"/>
          </p:cNvSpPr>
          <p:nvPr>
            <p:ph type="body" idx="1"/>
          </p:nvPr>
        </p:nvSpPr>
        <p:spPr>
          <a:xfrm>
            <a:off x="833438" y="1250950"/>
            <a:ext cx="7566025" cy="4114800"/>
          </a:xfrm>
        </p:spPr>
        <p:txBody>
          <a:bodyPr>
            <a:normAutofit fontScale="77500" lnSpcReduction="20000"/>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24</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3</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3</a:t>
            </a:r>
            <a:r>
              <a:rPr lang="en-US" altLang="en-US" i="1" baseline="-25000" dirty="0"/>
              <a:t> </a:t>
            </a:r>
          </a:p>
          <a:p>
            <a:pPr>
              <a:lnSpc>
                <a:spcPct val="90000"/>
              </a:lnSpc>
              <a:tabLst>
                <a:tab pos="3028950" algn="ctr"/>
                <a:tab pos="4633913" algn="ctr"/>
              </a:tabLst>
            </a:pPr>
            <a:r>
              <a:rPr lang="en-US" altLang="en-US" dirty="0"/>
              <a:t>Suppose that the processes arrive in the order: </a:t>
            </a:r>
            <a:r>
              <a:rPr lang="en-US" altLang="en-US" i="1" dirty="0"/>
              <a:t>P</a:t>
            </a:r>
            <a:r>
              <a:rPr lang="en-US" altLang="en-US" i="1" baseline="-25000" dirty="0"/>
              <a:t>1</a:t>
            </a:r>
            <a:r>
              <a:rPr lang="en-US" altLang="en-US" dirty="0"/>
              <a:t> , </a:t>
            </a:r>
            <a:r>
              <a:rPr lang="en-US" altLang="en-US" i="1" dirty="0"/>
              <a:t>P</a:t>
            </a:r>
            <a:r>
              <a:rPr lang="en-US" altLang="en-US" i="1" baseline="-25000" dirty="0"/>
              <a:t>2</a:t>
            </a:r>
            <a:r>
              <a:rPr lang="en-US" altLang="en-US" dirty="0"/>
              <a:t> , </a:t>
            </a:r>
            <a:r>
              <a:rPr lang="en-US" altLang="en-US" i="1" dirty="0"/>
              <a:t>P</a:t>
            </a:r>
            <a:r>
              <a:rPr lang="en-US" altLang="en-US" i="1" baseline="-25000" dirty="0"/>
              <a:t>3  </a:t>
            </a:r>
            <a:br>
              <a:rPr lang="en-US" altLang="en-US" i="1" baseline="-25000" dirty="0"/>
            </a:br>
            <a:r>
              <a:rPr lang="en-US" altLang="en-US" dirty="0"/>
              <a:t>The Gantt Chart for the schedule is:</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buFont typeface="Monotype Sorts" pitchFamily="-84" charset="2"/>
              <a:buNone/>
              <a:tabLst>
                <a:tab pos="3028950" algn="ctr"/>
                <a:tab pos="4633913" algn="ctr"/>
              </a:tabLst>
            </a:pPr>
            <a:endParaRPr lang="en-US" altLang="en-US" sz="1600" dirty="0"/>
          </a:p>
          <a:p>
            <a:pPr>
              <a:lnSpc>
                <a:spcPct val="90000"/>
              </a:lnSpc>
              <a:tabLst>
                <a:tab pos="3028950" algn="ctr"/>
                <a:tab pos="4633913" algn="ctr"/>
              </a:tabLst>
            </a:pPr>
            <a:r>
              <a:rPr lang="en-US" altLang="en-US" dirty="0"/>
              <a:t>Waiting time for </a:t>
            </a:r>
            <a:r>
              <a:rPr lang="en-US" altLang="en-US" i="1" dirty="0"/>
              <a:t>P</a:t>
            </a:r>
            <a:r>
              <a:rPr lang="en-US" altLang="en-US" i="1" baseline="-25000" dirty="0"/>
              <a:t>1</a:t>
            </a:r>
            <a:r>
              <a:rPr lang="en-US" altLang="en-US" dirty="0"/>
              <a:t>  = 0; </a:t>
            </a:r>
            <a:r>
              <a:rPr lang="en-US" altLang="en-US" i="1" dirty="0"/>
              <a:t>P</a:t>
            </a:r>
            <a:r>
              <a:rPr lang="en-US" altLang="en-US" i="1" baseline="-25000" dirty="0"/>
              <a:t>2</a:t>
            </a:r>
            <a:r>
              <a:rPr lang="en-US" altLang="en-US" dirty="0"/>
              <a:t>  = 24; </a:t>
            </a:r>
            <a:r>
              <a:rPr lang="en-US" altLang="en-US" i="1" dirty="0"/>
              <a:t>P</a:t>
            </a:r>
            <a:r>
              <a:rPr lang="en-US" altLang="en-US" i="1" baseline="-25000" dirty="0"/>
              <a:t>3 </a:t>
            </a:r>
            <a:r>
              <a:rPr lang="en-US" altLang="en-US" dirty="0"/>
              <a:t>= 27</a:t>
            </a:r>
          </a:p>
          <a:p>
            <a:pPr>
              <a:lnSpc>
                <a:spcPct val="90000"/>
              </a:lnSpc>
              <a:tabLst>
                <a:tab pos="3028950" algn="ctr"/>
                <a:tab pos="4633913" algn="ctr"/>
              </a:tabLst>
            </a:pPr>
            <a:r>
              <a:rPr lang="en-US" altLang="en-US" dirty="0"/>
              <a:t>Average waiting time:  (0 + 24 + 27)/3 = 17</a:t>
            </a:r>
          </a:p>
        </p:txBody>
      </p:sp>
      <p:pic>
        <p:nvPicPr>
          <p:cNvPr id="13316" name="Picture 1"/>
          <p:cNvPicPr>
            <a:picLocks noChangeAspect="1"/>
          </p:cNvPicPr>
          <p:nvPr/>
        </p:nvPicPr>
        <p:blipFill>
          <a:blip r:embed="rId3"/>
          <a:srcRect/>
          <a:stretch>
            <a:fillRect/>
          </a:stretch>
        </p:blipFill>
        <p:spPr bwMode="auto">
          <a:xfrm>
            <a:off x="1171575" y="3479800"/>
            <a:ext cx="6954838" cy="801688"/>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82663" y="277813"/>
            <a:ext cx="7704137" cy="576262"/>
          </a:xfrm>
        </p:spPr>
        <p:txBody>
          <a:bodyPr>
            <a:normAutofit fontScale="90000"/>
          </a:bodyPr>
          <a:lstStyle/>
          <a:p>
            <a:pPr eaLnBrk="1" hangingPunct="1"/>
            <a:r>
              <a:rPr lang="en-US" altLang="en-US"/>
              <a:t>FCFS Scheduling (Cont.)</a:t>
            </a:r>
          </a:p>
        </p:txBody>
      </p:sp>
      <p:sp>
        <p:nvSpPr>
          <p:cNvPr id="13315" name="Rectangle 3"/>
          <p:cNvSpPr>
            <a:spLocks noGrp="1" noChangeArrowheads="1"/>
          </p:cNvSpPr>
          <p:nvPr>
            <p:ph type="body" idx="1"/>
          </p:nvPr>
        </p:nvSpPr>
        <p:spPr>
          <a:xfrm>
            <a:off x="908050" y="1233488"/>
            <a:ext cx="7651750" cy="4530725"/>
          </a:xfrm>
        </p:spPr>
        <p:txBody>
          <a:bodyPr>
            <a:normAutofit fontScale="77500" lnSpcReduction="20000"/>
          </a:bodyPr>
          <a:lstStyle/>
          <a:p>
            <a:pPr>
              <a:buFont typeface="Monotype Sorts" pitchFamily="-84" charset="2"/>
              <a:buNone/>
              <a:tabLst>
                <a:tab pos="3649345" algn="ctr"/>
              </a:tabLst>
              <a:defRPr/>
            </a:pPr>
            <a:r>
              <a:rPr lang="en-US" altLang="en-US" dirty="0"/>
              <a:t>Suppose that the processes arrive in the order:</a:t>
            </a:r>
          </a:p>
          <a:p>
            <a:pPr>
              <a:buFont typeface="Monotype Sorts" pitchFamily="-84" charset="2"/>
              <a:buNone/>
              <a:tabLst>
                <a:tab pos="3649345" algn="ctr"/>
              </a:tabLst>
              <a:defRPr/>
            </a:pPr>
            <a:r>
              <a:rPr lang="en-US" altLang="en-US" dirty="0"/>
              <a:t>		 </a:t>
            </a:r>
            <a:r>
              <a:rPr lang="en-US" altLang="en-US" i="1" dirty="0"/>
              <a:t>P</a:t>
            </a:r>
            <a:r>
              <a:rPr lang="en-US" altLang="en-US" i="1" baseline="-25000" dirty="0"/>
              <a:t>2</a:t>
            </a:r>
            <a:r>
              <a:rPr lang="en-US" altLang="en-US" dirty="0"/>
              <a:t> , </a:t>
            </a:r>
            <a:r>
              <a:rPr lang="en-US" altLang="en-US" i="1" dirty="0"/>
              <a:t>P</a:t>
            </a:r>
            <a:r>
              <a:rPr lang="en-US" altLang="en-US" i="1" baseline="-25000" dirty="0"/>
              <a:t>3</a:t>
            </a:r>
            <a:r>
              <a:rPr lang="en-US" altLang="en-US" dirty="0"/>
              <a:t> , </a:t>
            </a:r>
            <a:r>
              <a:rPr lang="en-US" altLang="en-US" i="1" dirty="0"/>
              <a:t>P</a:t>
            </a:r>
            <a:r>
              <a:rPr lang="en-US" altLang="en-US" i="1" baseline="-25000" dirty="0"/>
              <a:t>1</a:t>
            </a:r>
            <a:r>
              <a:rPr lang="en-US" altLang="en-US" dirty="0"/>
              <a:t> </a:t>
            </a:r>
          </a:p>
          <a:p>
            <a:pPr>
              <a:tabLst>
                <a:tab pos="3649345" algn="ctr"/>
              </a:tabLst>
              <a:defRPr/>
            </a:pPr>
            <a:r>
              <a:rPr lang="en-US" altLang="en-US" dirty="0"/>
              <a:t>The Gantt chart for the schedule is:</a:t>
            </a:r>
            <a:br>
              <a:rPr lang="en-US" altLang="en-US" dirty="0"/>
            </a:br>
            <a:endParaRPr lang="en-US" altLang="en-US" dirty="0"/>
          </a:p>
          <a:p>
            <a:pPr>
              <a:tabLst>
                <a:tab pos="3649345" algn="ctr"/>
              </a:tabLst>
              <a:defRPr/>
            </a:pPr>
            <a:endParaRPr lang="en-US" altLang="en-US" dirty="0"/>
          </a:p>
          <a:p>
            <a:pPr>
              <a:tabLst>
                <a:tab pos="3649345" algn="ctr"/>
              </a:tabLst>
              <a:defRPr/>
            </a:pPr>
            <a:endParaRPr lang="en-US" altLang="en-US" dirty="0"/>
          </a:p>
          <a:p>
            <a:pPr marL="0" indent="0">
              <a:buFont typeface="Monotype Sorts" pitchFamily="-84" charset="2"/>
              <a:buNone/>
              <a:tabLst>
                <a:tab pos="3649345" algn="ctr"/>
              </a:tabLst>
              <a:defRPr/>
            </a:pPr>
            <a:endParaRPr lang="en-US" altLang="en-US" dirty="0"/>
          </a:p>
          <a:p>
            <a:pPr>
              <a:tabLst>
                <a:tab pos="3649345" algn="ctr"/>
              </a:tabLst>
              <a:defRPr/>
            </a:pPr>
            <a:r>
              <a:rPr lang="en-US" altLang="en-US" dirty="0"/>
              <a:t>Waiting time for </a:t>
            </a:r>
            <a:r>
              <a:rPr lang="en-US" altLang="en-US" i="1" dirty="0"/>
              <a:t>P</a:t>
            </a:r>
            <a:r>
              <a:rPr lang="en-US" altLang="en-US" i="1" baseline="-25000" dirty="0"/>
              <a:t>1 </a:t>
            </a:r>
            <a:r>
              <a:rPr lang="en-US" altLang="en-US" i="1" dirty="0"/>
              <a:t>=</a:t>
            </a:r>
            <a:r>
              <a:rPr lang="en-US" altLang="en-US" dirty="0"/>
              <a:t> 6</a:t>
            </a:r>
            <a:r>
              <a:rPr lang="en-US" altLang="en-US" i="1" dirty="0"/>
              <a:t>;</a:t>
            </a:r>
            <a:r>
              <a:rPr lang="en-US" altLang="en-US" i="1" baseline="-25000" dirty="0"/>
              <a:t> </a:t>
            </a:r>
            <a:r>
              <a:rPr lang="en-US" altLang="en-US" i="1" dirty="0"/>
              <a:t>P</a:t>
            </a:r>
            <a:r>
              <a:rPr lang="en-US" altLang="en-US" i="1" baseline="-25000" dirty="0"/>
              <a:t>2</a:t>
            </a:r>
            <a:r>
              <a:rPr lang="en-US" altLang="en-US" dirty="0"/>
              <a:t> = 0</a:t>
            </a:r>
            <a:r>
              <a:rPr lang="en-US" altLang="en-US" i="1" baseline="-25000" dirty="0"/>
              <a:t>; </a:t>
            </a:r>
            <a:r>
              <a:rPr lang="en-US" altLang="en-US" i="1" dirty="0"/>
              <a:t>P</a:t>
            </a:r>
            <a:r>
              <a:rPr lang="en-US" altLang="en-US" i="1" baseline="-25000" dirty="0"/>
              <a:t>3 </a:t>
            </a:r>
            <a:r>
              <a:rPr lang="en-US" altLang="en-US" i="1" dirty="0"/>
              <a:t>= </a:t>
            </a:r>
            <a:r>
              <a:rPr lang="en-US" altLang="en-US" dirty="0"/>
              <a:t>3</a:t>
            </a:r>
            <a:endParaRPr lang="en-US" altLang="en-US" i="1" dirty="0"/>
          </a:p>
          <a:p>
            <a:pPr>
              <a:tabLst>
                <a:tab pos="3649345" algn="ctr"/>
              </a:tabLst>
              <a:defRPr/>
            </a:pPr>
            <a:r>
              <a:rPr lang="en-US" altLang="en-US" dirty="0"/>
              <a:t>Average waiting time:   (6 + 0 + 3)/3 = 3</a:t>
            </a:r>
          </a:p>
          <a:p>
            <a:pPr>
              <a:tabLst>
                <a:tab pos="3649345" algn="ctr"/>
              </a:tabLst>
              <a:defRPr/>
            </a:pPr>
            <a:r>
              <a:rPr lang="en-US" altLang="en-US" dirty="0"/>
              <a:t>Much better than previous case</a:t>
            </a:r>
          </a:p>
          <a:p>
            <a:pPr>
              <a:tabLst>
                <a:tab pos="3649345" algn="ctr"/>
              </a:tabLst>
              <a:defRPr/>
            </a:pPr>
            <a:r>
              <a:rPr lang="en-US" altLang="en-US" b="1" dirty="0">
                <a:solidFill>
                  <a:srgbClr val="3366FF"/>
                </a:solidFill>
              </a:rPr>
              <a:t>Convoy effect </a:t>
            </a:r>
            <a:r>
              <a:rPr lang="en-US" altLang="en-US" dirty="0"/>
              <a:t>- short process behind long process</a:t>
            </a:r>
          </a:p>
          <a:p>
            <a:pPr lvl="1">
              <a:tabLst>
                <a:tab pos="3649345" algn="ctr"/>
              </a:tabLst>
              <a:defRPr/>
            </a:pPr>
            <a:r>
              <a:rPr lang="en-US" altLang="en-US" dirty="0"/>
              <a:t>Consider one CPU-bound and many I/O-bound processes</a:t>
            </a:r>
          </a:p>
        </p:txBody>
      </p:sp>
      <p:pic>
        <p:nvPicPr>
          <p:cNvPr id="14340" name="Picture 1"/>
          <p:cNvPicPr>
            <a:picLocks noChangeAspect="1"/>
          </p:cNvPicPr>
          <p:nvPr/>
        </p:nvPicPr>
        <p:blipFill>
          <a:blip r:embed="rId3"/>
          <a:srcRect/>
          <a:stretch>
            <a:fillRect/>
          </a:stretch>
        </p:blipFill>
        <p:spPr bwMode="auto">
          <a:xfrm>
            <a:off x="1270000" y="2632075"/>
            <a:ext cx="7123113" cy="804863"/>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058863" y="188913"/>
            <a:ext cx="7704137" cy="576262"/>
          </a:xfrm>
        </p:spPr>
        <p:txBody>
          <a:bodyPr>
            <a:normAutofit fontScale="90000"/>
          </a:bodyPr>
          <a:lstStyle/>
          <a:p>
            <a:pPr eaLnBrk="1" hangingPunct="1"/>
            <a:r>
              <a:rPr lang="en-US" altLang="en-US"/>
              <a:t>Shortest-Job-First (SJF) Scheduling</a:t>
            </a:r>
          </a:p>
        </p:txBody>
      </p:sp>
      <p:sp>
        <p:nvSpPr>
          <p:cNvPr id="15363" name="Rectangle 3"/>
          <p:cNvSpPr>
            <a:spLocks noGrp="1" noChangeArrowheads="1"/>
          </p:cNvSpPr>
          <p:nvPr>
            <p:ph type="body" idx="1"/>
          </p:nvPr>
        </p:nvSpPr>
        <p:spPr>
          <a:xfrm>
            <a:off x="908050" y="1233488"/>
            <a:ext cx="7143750" cy="4530725"/>
          </a:xfrm>
        </p:spPr>
        <p:txBody>
          <a:bodyPr/>
          <a:lstStyle/>
          <a:p>
            <a:r>
              <a:rPr lang="en-US" altLang="en-US"/>
              <a:t>Associate with each process the length of its next CPU burst</a:t>
            </a:r>
          </a:p>
          <a:p>
            <a:pPr lvl="1"/>
            <a:r>
              <a:rPr lang="en-US" altLang="en-US"/>
              <a:t> Use these lengths to schedule the process with the shortest time</a:t>
            </a:r>
          </a:p>
          <a:p>
            <a:r>
              <a:rPr lang="en-US" altLang="en-US"/>
              <a:t>SJF is optimal – gives minimum average waiting time for a given set of processes</a:t>
            </a:r>
          </a:p>
          <a:p>
            <a:pPr lvl="1"/>
            <a:r>
              <a:rPr lang="en-US" altLang="en-US"/>
              <a:t>The difficulty is knowing the length of the next CPU request</a:t>
            </a:r>
          </a:p>
          <a:p>
            <a:pPr lvl="1"/>
            <a:r>
              <a:rPr lang="en-US" altLang="en-US"/>
              <a:t>Could ask the user</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01613"/>
            <a:ext cx="8229600" cy="576262"/>
          </a:xfrm>
        </p:spPr>
        <p:txBody>
          <a:bodyPr>
            <a:normAutofit fontScale="90000"/>
          </a:bodyPr>
          <a:lstStyle/>
          <a:p>
            <a:pPr eaLnBrk="1" hangingPunct="1"/>
            <a:r>
              <a:rPr lang="en-US" altLang="en-US"/>
              <a:t>Example of SJF</a:t>
            </a:r>
          </a:p>
        </p:txBody>
      </p:sp>
      <p:sp>
        <p:nvSpPr>
          <p:cNvPr id="16387" name="Rectangle 36"/>
          <p:cNvSpPr>
            <a:spLocks noGrp="1" noChangeArrowheads="1"/>
          </p:cNvSpPr>
          <p:nvPr>
            <p:ph type="body" idx="1"/>
          </p:nvPr>
        </p:nvSpPr>
        <p:spPr>
          <a:noFill/>
        </p:spPr>
        <p:txBody>
          <a:bodyPr>
            <a:normAutofit fontScale="70000" lnSpcReduction="20000"/>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4</a:t>
            </a:r>
            <a:r>
              <a:rPr lang="en-US" altLang="en-US"/>
              <a:t>	</a:t>
            </a:r>
            <a:r>
              <a:rPr lang="en-US" altLang="en-US">
                <a:solidFill>
                  <a:schemeClr val="bg1"/>
                </a:solidFill>
              </a:rPr>
              <a:t>5.0</a:t>
            </a:r>
            <a:r>
              <a:rPr lang="en-US" altLang="en-US"/>
              <a:t>	3</a:t>
            </a:r>
          </a:p>
          <a:p>
            <a:pPr>
              <a:buFont typeface="Monotype Sorts" pitchFamily="-84" charset="2"/>
              <a:buNone/>
              <a:tabLst>
                <a:tab pos="1600200" algn="ctr"/>
                <a:tab pos="3251200" algn="ctr"/>
                <a:tab pos="5140325" algn="ctr"/>
              </a:tabLst>
            </a:pPr>
            <a:endParaRPr lang="en-US" altLang="en-US"/>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16388" name="Picture 1"/>
          <p:cNvPicPr>
            <a:picLocks noChangeAspect="1"/>
          </p:cNvPicPr>
          <p:nvPr/>
        </p:nvPicPr>
        <p:blipFill>
          <a:blip r:embed="rId3"/>
          <a:srcRect/>
          <a:stretch>
            <a:fillRect/>
          </a:stretch>
        </p:blipFill>
        <p:spPr bwMode="auto">
          <a:xfrm>
            <a:off x="1287463" y="4076700"/>
            <a:ext cx="6796087" cy="89535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1279525" y="153988"/>
            <a:ext cx="7772400" cy="611187"/>
          </a:xfrm>
        </p:spPr>
        <p:txBody>
          <a:bodyPr>
            <a:normAutofit fontScale="90000"/>
          </a:bodyPr>
          <a:lstStyle/>
          <a:p>
            <a:pPr eaLnBrk="1" hangingPunct="1"/>
            <a:r>
              <a:rPr lang="en-US" altLang="en-US"/>
              <a:t>Determining Length of Next CPU Burst</a:t>
            </a:r>
          </a:p>
        </p:txBody>
      </p:sp>
      <p:sp>
        <p:nvSpPr>
          <p:cNvPr id="16387" name="Rectangle 3"/>
          <p:cNvSpPr>
            <a:spLocks noGrp="1" noChangeArrowheads="1"/>
          </p:cNvSpPr>
          <p:nvPr>
            <p:ph type="body" idx="1"/>
          </p:nvPr>
        </p:nvSpPr>
        <p:spPr>
          <a:xfrm>
            <a:off x="1047750" y="1233488"/>
            <a:ext cx="7435850" cy="4935537"/>
          </a:xfrm>
        </p:spPr>
        <p:txBody>
          <a:bodyPr>
            <a:normAutofit fontScale="77500" lnSpcReduction="20000"/>
          </a:bodyPr>
          <a:lstStyle/>
          <a:p>
            <a:pPr>
              <a:defRPr/>
            </a:pPr>
            <a:r>
              <a:rPr lang="en-US" altLang="en-US" dirty="0"/>
              <a:t>Can only estimate the length – should be similar to the previous one</a:t>
            </a:r>
          </a:p>
          <a:p>
            <a:pPr lvl="1">
              <a:defRPr/>
            </a:pPr>
            <a:r>
              <a:rPr lang="en-US" altLang="en-US" dirty="0"/>
              <a:t>Then pick process with shortest predicted next CPU burst</a:t>
            </a:r>
          </a:p>
          <a:p>
            <a:pPr>
              <a:defRPr/>
            </a:pPr>
            <a:endParaRPr lang="en-US" altLang="en-US" dirty="0"/>
          </a:p>
          <a:p>
            <a:pPr>
              <a:defRPr/>
            </a:pPr>
            <a:r>
              <a:rPr lang="en-US" altLang="en-US" dirty="0"/>
              <a:t>Can be done by using the length of previous CPU bursts, using exponential averaging</a:t>
            </a:r>
          </a:p>
          <a:p>
            <a:pPr>
              <a:defRPr/>
            </a:pPr>
            <a:endParaRPr lang="en-US" altLang="en-US" dirty="0"/>
          </a:p>
          <a:p>
            <a:pPr>
              <a:defRPr/>
            </a:pPr>
            <a:endParaRPr lang="en-US" altLang="en-US" dirty="0"/>
          </a:p>
          <a:p>
            <a:pPr>
              <a:defRPr/>
            </a:pPr>
            <a:endParaRPr lang="en-US" altLang="en-US" dirty="0"/>
          </a:p>
          <a:p>
            <a:pPr marL="0" indent="0">
              <a:buFont typeface="Monotype Sorts" pitchFamily="-84" charset="2"/>
              <a:buNone/>
              <a:defRPr/>
            </a:pPr>
            <a:endParaRPr lang="en-US" altLang="en-US" dirty="0"/>
          </a:p>
          <a:p>
            <a:pPr>
              <a:defRPr/>
            </a:pPr>
            <a:r>
              <a:rPr lang="en-US" altLang="en-US" dirty="0"/>
              <a:t>Commonly, </a:t>
            </a:r>
            <a:r>
              <a:rPr lang="en-US" altLang="en-US" dirty="0">
                <a:latin typeface="Lucida Grande" pitchFamily="-84" charset="0"/>
              </a:rPr>
              <a:t>α </a:t>
            </a:r>
            <a:r>
              <a:rPr lang="en-US" altLang="en-US" dirty="0"/>
              <a:t>set to ½</a:t>
            </a:r>
          </a:p>
          <a:p>
            <a:pPr>
              <a:defRPr/>
            </a:pPr>
            <a:r>
              <a:rPr lang="en-US" altLang="en-US" dirty="0"/>
              <a:t>Preemptive version called </a:t>
            </a:r>
            <a:r>
              <a:rPr lang="en-US" altLang="en-US" b="1" dirty="0">
                <a:solidFill>
                  <a:srgbClr val="3366FF"/>
                </a:solidFill>
              </a:rPr>
              <a:t>shortest-remaining-time-first</a:t>
            </a:r>
          </a:p>
          <a:p>
            <a:pPr lvl="1">
              <a:buFont typeface="Monotype Sorts" pitchFamily="-84" charset="2"/>
              <a:buNone/>
              <a:defRPr/>
            </a:pPr>
            <a:endParaRPr lang="en-US" altLang="en-US" dirty="0"/>
          </a:p>
          <a:p>
            <a:pPr lvl="1">
              <a:buFont typeface="Monotype Sorts" pitchFamily="-84" charset="2"/>
              <a:buNone/>
              <a:defRPr/>
            </a:pPr>
            <a:endParaRPr lang="en-US" altLang="en-US" dirty="0"/>
          </a:p>
        </p:txBody>
      </p:sp>
      <p:graphicFrame>
        <p:nvGraphicFramePr>
          <p:cNvPr id="1026" name="Object 2"/>
          <p:cNvGraphicFramePr>
            <a:graphicFrameLocks noChangeAspect="1"/>
          </p:cNvGraphicFramePr>
          <p:nvPr/>
        </p:nvGraphicFramePr>
        <p:xfrm>
          <a:off x="1905000" y="3429000"/>
          <a:ext cx="4427537" cy="1254125"/>
        </p:xfrm>
        <a:graphic>
          <a:graphicData uri="http://schemas.openxmlformats.org/presentationml/2006/ole">
            <mc:AlternateContent xmlns:mc="http://schemas.openxmlformats.org/markup-compatibility/2006">
              <mc:Choice xmlns:v="urn:schemas-microsoft-com:vml" Requires="v">
                <p:oleObj spid="_x0000_s1030"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429000"/>
                        <a:ext cx="4427537" cy="12541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3228975" y="4068763"/>
          <a:ext cx="2222500" cy="315912"/>
        </p:xfrm>
        <a:graphic>
          <a:graphicData uri="http://schemas.openxmlformats.org/presentationml/2006/ole">
            <mc:AlternateContent xmlns:mc="http://schemas.openxmlformats.org/markup-compatibility/2006">
              <mc:Choice xmlns:v="urn:schemas-microsoft-com:vml" Requires="v">
                <p:oleObj spid="_x0000_s1031" name="Equation" r:id="rId6" imgW="2221536" imgH="317362" progId="Equation.3">
                  <p:embed/>
                </p:oleObj>
              </mc:Choice>
              <mc:Fallback>
                <p:oleObj name="Equation" r:id="rId6" imgW="2221536" imgH="317362"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8975" y="4068763"/>
                        <a:ext cx="2222500" cy="31591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50913" y="-17463"/>
            <a:ext cx="8223250" cy="677863"/>
          </a:xfrm>
        </p:spPr>
        <p:txBody>
          <a:bodyPr/>
          <a:lstStyle/>
          <a:p>
            <a:pPr eaLnBrk="1" hangingPunct="1"/>
            <a:r>
              <a:rPr lang="en-US" altLang="en-US" sz="2400"/>
              <a:t>Prediction of the Length of the Next CPU Burst</a:t>
            </a:r>
          </a:p>
        </p:txBody>
      </p:sp>
      <p:pic>
        <p:nvPicPr>
          <p:cNvPr id="17411" name="Picture 1" descr="6_03.pdf"/>
          <p:cNvPicPr>
            <a:picLocks noChangeAspect="1"/>
          </p:cNvPicPr>
          <p:nvPr/>
        </p:nvPicPr>
        <p:blipFill>
          <a:blip r:embed="rId3"/>
          <a:srcRect/>
          <a:stretch>
            <a:fillRect/>
          </a:stretch>
        </p:blipFill>
        <p:spPr bwMode="auto">
          <a:xfrm>
            <a:off x="1841500" y="1282700"/>
            <a:ext cx="5387975" cy="4384675"/>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362075" y="201613"/>
            <a:ext cx="7451725" cy="576262"/>
          </a:xfrm>
        </p:spPr>
        <p:txBody>
          <a:bodyPr>
            <a:normAutofit fontScale="90000"/>
          </a:bodyPr>
          <a:lstStyle/>
          <a:p>
            <a:pPr eaLnBrk="1" hangingPunct="1"/>
            <a:r>
              <a:rPr lang="en-US" altLang="en-US"/>
              <a:t>Examples of Exponential Averaging</a:t>
            </a:r>
          </a:p>
        </p:txBody>
      </p:sp>
      <p:sp>
        <p:nvSpPr>
          <p:cNvPr id="18435" name="Rectangle 3"/>
          <p:cNvSpPr>
            <a:spLocks noGrp="1" noChangeArrowheads="1"/>
          </p:cNvSpPr>
          <p:nvPr>
            <p:ph type="body" idx="1"/>
          </p:nvPr>
        </p:nvSpPr>
        <p:spPr>
          <a:xfrm>
            <a:off x="908050" y="1233488"/>
            <a:ext cx="7245350" cy="4530725"/>
          </a:xfrm>
        </p:spPr>
        <p:txBody>
          <a:bodyPr>
            <a:normAutofit fontScale="85000" lnSpcReduction="20000"/>
          </a:bodyPr>
          <a:lstStyle/>
          <a:p>
            <a:pPr>
              <a:lnSpc>
                <a:spcPct val="90000"/>
              </a:lnSpc>
            </a:pPr>
            <a:r>
              <a:rPr lang="en-US" altLang="en-US">
                <a:sym typeface="Symbol" pitchFamily="18" charset="2"/>
              </a:rPr>
              <a:t> =0</a:t>
            </a:r>
          </a:p>
          <a:p>
            <a:pPr lvl="1">
              <a:lnSpc>
                <a:spcPct val="90000"/>
              </a:lnSpc>
            </a:pPr>
            <a:r>
              <a:rPr lang="en-US" altLang="en-US">
                <a:sym typeface="Symbol" pitchFamily="18" charset="2"/>
              </a:rPr>
              <a:t></a:t>
            </a:r>
            <a:r>
              <a:rPr lang="en-US" altLang="en-US" baseline="-25000">
                <a:sym typeface="Symbol" pitchFamily="18" charset="2"/>
              </a:rPr>
              <a:t>n+1</a:t>
            </a:r>
            <a:r>
              <a:rPr lang="en-US" altLang="en-US">
                <a:sym typeface="Symbol" pitchFamily="18" charset="2"/>
              </a:rPr>
              <a:t> = </a:t>
            </a:r>
            <a:r>
              <a:rPr lang="en-US" altLang="en-US" baseline="-25000">
                <a:sym typeface="Symbol" pitchFamily="18" charset="2"/>
              </a:rPr>
              <a:t>n</a:t>
            </a:r>
          </a:p>
          <a:p>
            <a:pPr lvl="1">
              <a:lnSpc>
                <a:spcPct val="90000"/>
              </a:lnSpc>
            </a:pPr>
            <a:r>
              <a:rPr lang="en-US" altLang="en-US">
                <a:sym typeface="Symbol" pitchFamily="18" charset="2"/>
              </a:rPr>
              <a:t>Recent history does not count</a:t>
            </a:r>
          </a:p>
          <a:p>
            <a:pPr>
              <a:lnSpc>
                <a:spcPct val="90000"/>
              </a:lnSpc>
            </a:pPr>
            <a:r>
              <a:rPr lang="en-US" altLang="en-US">
                <a:sym typeface="Symbol" pitchFamily="18" charset="2"/>
              </a:rPr>
              <a:t> =1</a:t>
            </a:r>
          </a:p>
          <a:p>
            <a:pPr lvl="1">
              <a:lnSpc>
                <a:spcPct val="90000"/>
              </a:lnSpc>
            </a:pPr>
            <a:r>
              <a:rPr lang="en-US" altLang="en-US">
                <a:sym typeface="Symbol" pitchFamily="18" charset="2"/>
              </a:rPr>
              <a:t> </a:t>
            </a:r>
            <a:r>
              <a:rPr lang="en-US" altLang="en-US" baseline="-25000">
                <a:sym typeface="Symbol" pitchFamily="18" charset="2"/>
              </a:rPr>
              <a:t>n+1</a:t>
            </a:r>
            <a:r>
              <a:rPr lang="en-US" altLang="en-US">
                <a:sym typeface="Symbol" pitchFamily="18" charset="2"/>
              </a:rPr>
              <a:t> =  </a:t>
            </a:r>
            <a:r>
              <a:rPr lang="en-US" altLang="en-US" i="1">
                <a:sym typeface="Symbol" pitchFamily="18" charset="2"/>
              </a:rPr>
              <a:t>t</a:t>
            </a:r>
            <a:r>
              <a:rPr lang="en-US" altLang="en-US" baseline="-25000">
                <a:sym typeface="Symbol" pitchFamily="18" charset="2"/>
              </a:rPr>
              <a:t>n</a:t>
            </a:r>
          </a:p>
          <a:p>
            <a:pPr lvl="1">
              <a:lnSpc>
                <a:spcPct val="90000"/>
              </a:lnSpc>
            </a:pPr>
            <a:r>
              <a:rPr lang="en-US" altLang="en-US">
                <a:sym typeface="Symbol" pitchFamily="18" charset="2"/>
              </a:rPr>
              <a:t>Only the actual last CPU burst counts</a:t>
            </a:r>
          </a:p>
          <a:p>
            <a:pPr>
              <a:lnSpc>
                <a:spcPct val="90000"/>
              </a:lnSpc>
            </a:pPr>
            <a:r>
              <a:rPr lang="en-US" altLang="en-US">
                <a:sym typeface="Symbol" pitchFamily="18" charset="2"/>
              </a:rPr>
              <a:t>If we expand the formula, we get:</a:t>
            </a:r>
          </a:p>
          <a:p>
            <a:pPr lvl="2">
              <a:lnSpc>
                <a:spcPct val="90000"/>
              </a:lnSpc>
              <a:buFont typeface="Webdings" pitchFamily="18" charset="2"/>
              <a:buNone/>
            </a:pPr>
            <a:r>
              <a:rPr lang="en-US" altLang="en-US">
                <a:sym typeface="Symbol" pitchFamily="18" charset="2"/>
              </a:rPr>
              <a:t></a:t>
            </a:r>
            <a:r>
              <a:rPr lang="en-US" altLang="en-US" i="1" baseline="-25000">
                <a:sym typeface="Symbol" pitchFamily="18" charset="2"/>
              </a:rPr>
              <a:t>n</a:t>
            </a:r>
            <a:r>
              <a:rPr lang="en-US" altLang="en-US" baseline="-25000">
                <a:sym typeface="Symbol" pitchFamily="18" charset="2"/>
              </a:rPr>
              <a:t>+1</a:t>
            </a:r>
            <a:r>
              <a:rPr lang="en-US" altLang="en-US">
                <a:sym typeface="Symbol" pitchFamily="18" charset="2"/>
              </a:rPr>
              <a:t> =  t</a:t>
            </a:r>
            <a:r>
              <a:rPr lang="en-US" altLang="en-US" i="1" baseline="-25000">
                <a:sym typeface="Symbol" pitchFamily="18" charset="2"/>
              </a:rPr>
              <a:t>n</a:t>
            </a:r>
            <a:r>
              <a:rPr lang="en-US" altLang="en-US">
                <a:sym typeface="Symbol" pitchFamily="18" charset="2"/>
              </a:rPr>
              <a:t>+(1</a:t>
            </a:r>
            <a:r>
              <a:rPr lang="en-US" altLang="en-US" i="1">
                <a:sym typeface="Symbol" pitchFamily="18" charset="2"/>
              </a:rPr>
              <a:t> - </a:t>
            </a:r>
            <a:r>
              <a:rPr lang="en-US" altLang="en-US">
                <a:sym typeface="Symbol" pitchFamily="18" charset="2"/>
              </a:rPr>
              <a:t></a:t>
            </a:r>
            <a:r>
              <a:rPr lang="en-US" altLang="en-US" i="1">
                <a:sym typeface="Symbol" pitchFamily="18" charset="2"/>
              </a:rPr>
              <a:t>)</a:t>
            </a:r>
            <a:r>
              <a:rPr lang="en-US" altLang="en-US">
                <a:sym typeface="Symbol" pitchFamily="18" charset="2"/>
              </a:rPr>
              <a:t> </a:t>
            </a:r>
            <a:r>
              <a:rPr lang="en-US" altLang="en-US" i="1">
                <a:sym typeface="Symbol" pitchFamily="18" charset="2"/>
              </a:rPr>
              <a:t>t</a:t>
            </a:r>
            <a:r>
              <a:rPr lang="en-US" altLang="en-US" i="1" baseline="-25000">
                <a:sym typeface="Symbol" pitchFamily="18" charset="2"/>
              </a:rPr>
              <a:t>n</a:t>
            </a:r>
            <a:r>
              <a:rPr lang="en-US" altLang="en-US" i="1">
                <a:sym typeface="Symbol" pitchFamily="18" charset="2"/>
              </a:rPr>
              <a:t> </a:t>
            </a:r>
            <a:r>
              <a:rPr lang="en-US" altLang="en-US" baseline="-25000">
                <a:sym typeface="Symbol" pitchFamily="18" charset="2"/>
              </a:rPr>
              <a:t>-1</a:t>
            </a:r>
            <a:r>
              <a:rPr lang="en-US" altLang="en-US" i="1" baseline="-25000">
                <a:sym typeface="Symbol" pitchFamily="18" charset="2"/>
              </a:rPr>
              <a:t> </a:t>
            </a:r>
            <a:r>
              <a:rPr lang="en-US" altLang="en-US">
                <a:sym typeface="Symbol" pitchFamily="18" charset="2"/>
              </a:rPr>
              <a:t>+ …</a:t>
            </a:r>
          </a:p>
          <a:p>
            <a:pPr lvl="2">
              <a:lnSpc>
                <a:spcPct val="90000"/>
              </a:lnSpc>
              <a:buFont typeface="Webdings" pitchFamily="18" charset="2"/>
              <a:buNone/>
            </a:pPr>
            <a:r>
              <a:rPr lang="en-US" altLang="en-US">
                <a:sym typeface="Symbol" pitchFamily="18" charset="2"/>
              </a:rPr>
              <a:t>            </a:t>
            </a:r>
            <a:r>
              <a:rPr lang="en-US" altLang="en-US" i="1">
                <a:sym typeface="Symbol" pitchFamily="18" charset="2"/>
              </a:rPr>
              <a:t>+(</a:t>
            </a:r>
            <a:r>
              <a:rPr lang="en-US" altLang="en-US">
                <a:sym typeface="Symbol" pitchFamily="18" charset="2"/>
              </a:rPr>
              <a:t>1 -  </a:t>
            </a:r>
            <a:r>
              <a:rPr lang="en-US" altLang="en-US" i="1">
                <a:sym typeface="Symbol" pitchFamily="18" charset="2"/>
              </a:rPr>
              <a:t>)</a:t>
            </a:r>
            <a:r>
              <a:rPr lang="en-US" altLang="en-US" i="1" baseline="30000">
                <a:sym typeface="Symbol" pitchFamily="18" charset="2"/>
              </a:rPr>
              <a:t>j</a:t>
            </a:r>
            <a:r>
              <a:rPr lang="en-US" altLang="en-US" baseline="30000">
                <a:sym typeface="Symbol" pitchFamily="18" charset="2"/>
              </a:rPr>
              <a:t> </a:t>
            </a:r>
            <a:r>
              <a:rPr lang="en-US" altLang="en-US">
                <a:sym typeface="Symbol" pitchFamily="18" charset="2"/>
              </a:rPr>
              <a:t> </a:t>
            </a:r>
            <a:r>
              <a:rPr lang="en-US" altLang="en-US" i="1">
                <a:sym typeface="Symbol" pitchFamily="18" charset="2"/>
              </a:rPr>
              <a:t>t</a:t>
            </a:r>
            <a:r>
              <a:rPr lang="en-US" altLang="en-US" i="1" baseline="-25000">
                <a:sym typeface="Symbol" pitchFamily="18" charset="2"/>
              </a:rPr>
              <a:t>n</a:t>
            </a:r>
            <a:r>
              <a:rPr lang="en-US" altLang="en-US">
                <a:sym typeface="Symbol" pitchFamily="18" charset="2"/>
              </a:rPr>
              <a:t> </a:t>
            </a:r>
            <a:r>
              <a:rPr lang="en-US" altLang="en-US" baseline="-25000">
                <a:sym typeface="Symbol" pitchFamily="18" charset="2"/>
              </a:rPr>
              <a:t>-</a:t>
            </a:r>
            <a:r>
              <a:rPr lang="en-US" altLang="en-US" i="1" baseline="-25000">
                <a:sym typeface="Symbol" pitchFamily="18" charset="2"/>
              </a:rPr>
              <a:t>j</a:t>
            </a:r>
            <a:r>
              <a:rPr lang="en-US" altLang="en-US" i="1">
                <a:sym typeface="Symbol" pitchFamily="18" charset="2"/>
              </a:rPr>
              <a:t> </a:t>
            </a:r>
            <a:r>
              <a:rPr lang="en-US" altLang="en-US">
                <a:sym typeface="Symbol" pitchFamily="18" charset="2"/>
              </a:rPr>
              <a:t>+ …</a:t>
            </a:r>
          </a:p>
          <a:p>
            <a:pPr lvl="2">
              <a:lnSpc>
                <a:spcPct val="90000"/>
              </a:lnSpc>
              <a:buFont typeface="Webdings" pitchFamily="18" charset="2"/>
              <a:buNone/>
            </a:pPr>
            <a:r>
              <a:rPr lang="en-US" altLang="en-US">
                <a:sym typeface="Symbol" pitchFamily="18" charset="2"/>
              </a:rPr>
              <a:t>            </a:t>
            </a:r>
            <a:r>
              <a:rPr lang="en-US" altLang="en-US" i="1">
                <a:sym typeface="Symbol" pitchFamily="18" charset="2"/>
              </a:rPr>
              <a:t>+(</a:t>
            </a:r>
            <a:r>
              <a:rPr lang="en-US" altLang="en-US">
                <a:sym typeface="Symbol" pitchFamily="18" charset="2"/>
              </a:rPr>
              <a:t>1 -  </a:t>
            </a:r>
            <a:r>
              <a:rPr lang="en-US" altLang="en-US" i="1">
                <a:sym typeface="Symbol" pitchFamily="18" charset="2"/>
              </a:rPr>
              <a:t>)</a:t>
            </a:r>
            <a:r>
              <a:rPr lang="en-US" altLang="en-US" i="1" baseline="30000">
                <a:sym typeface="Symbol" pitchFamily="18" charset="2"/>
              </a:rPr>
              <a:t>n</a:t>
            </a:r>
            <a:r>
              <a:rPr lang="en-US" altLang="en-US" baseline="30000">
                <a:sym typeface="Symbol" pitchFamily="18" charset="2"/>
              </a:rPr>
              <a:t> +1 </a:t>
            </a:r>
            <a:r>
              <a:rPr lang="en-US" altLang="en-US">
                <a:sym typeface="Symbol" pitchFamily="18" charset="2"/>
              </a:rPr>
              <a:t></a:t>
            </a:r>
            <a:r>
              <a:rPr lang="en-US" altLang="en-US" baseline="-25000">
                <a:sym typeface="Symbol" pitchFamily="18" charset="2"/>
              </a:rPr>
              <a:t>0</a:t>
            </a:r>
            <a:br>
              <a:rPr lang="en-US" altLang="en-US" baseline="-25000">
                <a:sym typeface="Symbol" pitchFamily="18" charset="2"/>
              </a:rPr>
            </a:br>
            <a:endParaRPr lang="en-US" altLang="en-US" baseline="-25000">
              <a:sym typeface="Symbol" pitchFamily="18" charset="2"/>
            </a:endParaRPr>
          </a:p>
          <a:p>
            <a:pPr>
              <a:lnSpc>
                <a:spcPct val="90000"/>
              </a:lnSpc>
            </a:pPr>
            <a:r>
              <a:rPr lang="en-US" altLang="en-US">
                <a:sym typeface="Symbol"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a:sym typeface="Symbol" pitchFamily="18" charset="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92200" y="277813"/>
            <a:ext cx="7594600" cy="576262"/>
          </a:xfrm>
        </p:spPr>
        <p:txBody>
          <a:bodyPr/>
          <a:lstStyle/>
          <a:p>
            <a:pPr eaLnBrk="1" hangingPunct="1"/>
            <a:r>
              <a:rPr lang="en-US" altLang="en-US" sz="2800"/>
              <a:t>Example of Shortest-remaining-time-first</a:t>
            </a:r>
          </a:p>
        </p:txBody>
      </p:sp>
      <p:sp>
        <p:nvSpPr>
          <p:cNvPr id="19459" name="Rectangle 36"/>
          <p:cNvSpPr>
            <a:spLocks noGrp="1" noChangeArrowheads="1"/>
          </p:cNvSpPr>
          <p:nvPr>
            <p:ph type="body" idx="1"/>
          </p:nvPr>
        </p:nvSpPr>
        <p:spPr>
          <a:xfrm>
            <a:off x="1073150" y="1233488"/>
            <a:ext cx="7600950" cy="4530725"/>
          </a:xfrm>
        </p:spPr>
        <p:txBody>
          <a:bodyPr>
            <a:normAutofit fontScale="70000" lnSpcReduction="20000"/>
          </a:bodyPr>
          <a:lstStyle/>
          <a:p>
            <a:pPr>
              <a:tabLst>
                <a:tab pos="1601312" algn="ctr"/>
                <a:tab pos="3252629" algn="ctr"/>
                <a:tab pos="5141754" algn="ctr"/>
              </a:tabLst>
              <a:defRPr/>
            </a:pPr>
            <a:r>
              <a:rPr lang="en-US" altLang="en-US" dirty="0"/>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i="1" u="sng" dirty="0"/>
              <a:t>Arrival </a:t>
            </a:r>
            <a:r>
              <a:rPr lang="en-US" altLang="en-US" u="sng" dirty="0" err="1"/>
              <a:t>Time</a:t>
            </a:r>
            <a:r>
              <a:rPr lang="en-US" altLang="en-US" u="sng" dirty="0" err="1">
                <a:solidFill>
                  <a:schemeClr val="bg1"/>
                </a:solidFill>
              </a:rPr>
              <a:t>T</a:t>
            </a:r>
            <a:r>
              <a:rPr lang="en-US" altLang="en-US" dirty="0"/>
              <a:t>	</a:t>
            </a:r>
            <a:r>
              <a:rPr lang="en-US" altLang="en-US" u="sng" dirty="0"/>
              <a:t>Burst Time</a:t>
            </a:r>
            <a:endParaRPr lang="en-US" altLang="en-US" dirty="0"/>
          </a:p>
          <a:p>
            <a:pPr>
              <a:buFont typeface="Monotype Sorts" pitchFamily="-84" charset="2"/>
              <a:buNone/>
              <a:tabLst>
                <a:tab pos="1601312" algn="ctr"/>
                <a:tab pos="3252629" algn="ctr"/>
                <a:tab pos="5141754" algn="ctr"/>
              </a:tabLst>
              <a:defRPr/>
            </a:pPr>
            <a:r>
              <a:rPr lang="en-US" altLang="en-US" dirty="0"/>
              <a:t>		 </a:t>
            </a:r>
            <a:r>
              <a:rPr lang="en-US" altLang="en-US" i="1" dirty="0"/>
              <a:t>P</a:t>
            </a:r>
            <a:r>
              <a:rPr lang="en-US" altLang="en-US" i="1" baseline="-25000" dirty="0"/>
              <a:t>1</a:t>
            </a:r>
            <a:r>
              <a:rPr lang="en-US" altLang="en-US" dirty="0"/>
              <a:t>	</a:t>
            </a:r>
            <a:r>
              <a:rPr lang="en-US" altLang="en-US" dirty="0">
                <a:solidFill>
                  <a:srgbClr val="000000"/>
                </a:solidFill>
              </a:rPr>
              <a:t>0</a:t>
            </a:r>
            <a:r>
              <a:rPr lang="en-US" altLang="en-US" dirty="0"/>
              <a:t>	8</a:t>
            </a:r>
          </a:p>
          <a:p>
            <a:pPr>
              <a:buFont typeface="Monotype Sorts" pitchFamily="-84" charset="2"/>
              <a:buNone/>
              <a:tabLst>
                <a:tab pos="1601312" algn="ctr"/>
                <a:tab pos="3252629" algn="ctr"/>
                <a:tab pos="5141754" algn="ctr"/>
              </a:tabLst>
              <a:defRPr/>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4</a:t>
            </a:r>
          </a:p>
          <a:p>
            <a:pPr>
              <a:buFont typeface="Monotype Sorts" pitchFamily="-84" charset="2"/>
              <a:buNone/>
              <a:tabLst>
                <a:tab pos="1601312" algn="ctr"/>
                <a:tab pos="3252629" algn="ctr"/>
                <a:tab pos="5141754" algn="ctr"/>
              </a:tabLst>
              <a:defRPr/>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9</a:t>
            </a:r>
          </a:p>
          <a:p>
            <a:pPr>
              <a:buFont typeface="Monotype Sorts" pitchFamily="-84" charset="2"/>
              <a:buNone/>
              <a:tabLst>
                <a:tab pos="1601312" algn="ctr"/>
                <a:tab pos="3252629" algn="ctr"/>
                <a:tab pos="5141754" algn="ctr"/>
              </a:tabLst>
              <a:defRPr/>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3</a:t>
            </a:r>
            <a:r>
              <a:rPr lang="en-US" altLang="en-US" dirty="0"/>
              <a:t>	5</a:t>
            </a:r>
          </a:p>
          <a:p>
            <a:pPr>
              <a:tabLst>
                <a:tab pos="1601312" algn="ctr"/>
                <a:tab pos="3252629" algn="ctr"/>
                <a:tab pos="5141754" algn="ctr"/>
              </a:tabLst>
              <a:defRPr/>
            </a:pPr>
            <a:r>
              <a:rPr lang="en-US" altLang="en-US" i="1" dirty="0"/>
              <a:t>Preemptive </a:t>
            </a:r>
            <a:r>
              <a:rPr lang="en-US" altLang="en-US" dirty="0"/>
              <a:t>SJF Gantt Chart</a:t>
            </a:r>
          </a:p>
          <a:p>
            <a:pPr>
              <a:tabLst>
                <a:tab pos="1601312" algn="ctr"/>
                <a:tab pos="3252629" algn="ctr"/>
                <a:tab pos="5141754" algn="ctr"/>
              </a:tabLst>
              <a:defRPr/>
            </a:pPr>
            <a:endParaRPr lang="en-US" altLang="en-US" dirty="0"/>
          </a:p>
          <a:p>
            <a:pPr>
              <a:tabLst>
                <a:tab pos="1601312" algn="ctr"/>
                <a:tab pos="3252629" algn="ctr"/>
                <a:tab pos="5141754" algn="ctr"/>
              </a:tabLst>
              <a:defRPr/>
            </a:pPr>
            <a:endParaRPr lang="en-US" altLang="en-US" dirty="0"/>
          </a:p>
          <a:p>
            <a:pPr marL="0" indent="0">
              <a:buFont typeface="Monotype Sorts" pitchFamily="-84" charset="2"/>
              <a:buNone/>
              <a:tabLst>
                <a:tab pos="1601312" algn="ctr"/>
                <a:tab pos="3252629" algn="ctr"/>
                <a:tab pos="5141754" algn="ctr"/>
              </a:tabLst>
              <a:defRPr/>
            </a:pPr>
            <a:endParaRPr lang="en-US" altLang="en-US" dirty="0"/>
          </a:p>
          <a:p>
            <a:pPr>
              <a:tabLst>
                <a:tab pos="1601312" algn="ctr"/>
                <a:tab pos="3252629" algn="ctr"/>
                <a:tab pos="5141754" algn="ctr"/>
              </a:tabLst>
              <a:defRPr/>
            </a:pPr>
            <a:r>
              <a:rPr lang="en-US" altLang="en-US" dirty="0"/>
              <a:t>Average waiting time = [(10-1)+(1-1)+(17-2)+5-3)]/4 = 26/4 = 6.5 </a:t>
            </a:r>
            <a:r>
              <a:rPr lang="en-US" altLang="en-US" dirty="0" err="1"/>
              <a:t>msec</a:t>
            </a:r>
            <a:endParaRPr lang="en-US" altLang="en-US" dirty="0"/>
          </a:p>
          <a:p>
            <a:pPr>
              <a:tabLst>
                <a:tab pos="1601312" algn="ctr"/>
                <a:tab pos="3252629" algn="ctr"/>
                <a:tab pos="5141754" algn="ctr"/>
              </a:tabLst>
              <a:defRPr/>
            </a:pPr>
            <a:endParaRPr lang="en-US" altLang="en-US" i="1" baseline="-25000" dirty="0"/>
          </a:p>
          <a:p>
            <a:pPr>
              <a:buFont typeface="Monotype Sorts" pitchFamily="-84" charset="2"/>
              <a:buNone/>
              <a:tabLst>
                <a:tab pos="1601312" algn="ctr"/>
                <a:tab pos="3252629" algn="ctr"/>
                <a:tab pos="5141754" algn="ctr"/>
              </a:tabLst>
              <a:defRPr/>
            </a:pPr>
            <a:endParaRPr lang="en-US" altLang="en-US" i="1" baseline="-25000" dirty="0"/>
          </a:p>
        </p:txBody>
      </p:sp>
      <p:pic>
        <p:nvPicPr>
          <p:cNvPr id="19460" name="Picture 1"/>
          <p:cNvPicPr>
            <a:picLocks noChangeAspect="1"/>
          </p:cNvPicPr>
          <p:nvPr/>
        </p:nvPicPr>
        <p:blipFill>
          <a:blip r:embed="rId3"/>
          <a:srcRect/>
          <a:stretch>
            <a:fillRect/>
          </a:stretch>
        </p:blipFill>
        <p:spPr bwMode="auto">
          <a:xfrm>
            <a:off x="1446213" y="4038600"/>
            <a:ext cx="6535737" cy="800100"/>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63613" y="201613"/>
            <a:ext cx="7723187" cy="576262"/>
          </a:xfrm>
        </p:spPr>
        <p:txBody>
          <a:bodyPr>
            <a:normAutofit fontScale="90000"/>
          </a:bodyPr>
          <a:lstStyle/>
          <a:p>
            <a:pPr eaLnBrk="1" hangingPunct="1"/>
            <a:r>
              <a:rPr lang="en-US" altLang="en-US"/>
              <a:t>Priority Scheduling</a:t>
            </a:r>
          </a:p>
        </p:txBody>
      </p:sp>
      <p:sp>
        <p:nvSpPr>
          <p:cNvPr id="20483" name="Rectangle 3"/>
          <p:cNvSpPr>
            <a:spLocks noGrp="1" noChangeArrowheads="1"/>
          </p:cNvSpPr>
          <p:nvPr>
            <p:ph type="body" idx="1"/>
          </p:nvPr>
        </p:nvSpPr>
        <p:spPr>
          <a:xfrm>
            <a:off x="882650" y="1233488"/>
            <a:ext cx="7423150" cy="4530725"/>
          </a:xfrm>
        </p:spPr>
        <p:txBody>
          <a:bodyPr>
            <a:normAutofit fontScale="77500" lnSpcReduction="20000"/>
          </a:bodyPr>
          <a:lstStyle/>
          <a:p>
            <a:r>
              <a:rPr lang="en-US" altLang="en-US"/>
              <a:t>A priority number (integer) is associated with each process</a:t>
            </a:r>
          </a:p>
          <a:p>
            <a:endParaRPr lang="en-US" altLang="en-US" sz="800"/>
          </a:p>
          <a:p>
            <a:r>
              <a:rPr lang="en-US" altLang="en-US"/>
              <a:t>The CPU is allocated to the process with the highest priority (smallest integer </a:t>
            </a:r>
            <a:r>
              <a:rPr lang="en-US" altLang="en-US">
                <a:sym typeface="Symbol" pitchFamily="18" charset="2"/>
              </a:rPr>
              <a:t> highest priority)</a:t>
            </a:r>
          </a:p>
          <a:p>
            <a:pPr lvl="1"/>
            <a:r>
              <a:rPr lang="en-US" altLang="en-US"/>
              <a:t>Preemptive</a:t>
            </a:r>
          </a:p>
          <a:p>
            <a:pPr lvl="1"/>
            <a:r>
              <a:rPr lang="en-US" altLang="en-US"/>
              <a:t>Nonpreemptive</a:t>
            </a:r>
          </a:p>
          <a:p>
            <a:pPr lvl="1"/>
            <a:endParaRPr lang="en-US" altLang="en-US" sz="800"/>
          </a:p>
          <a:p>
            <a:r>
              <a:rPr lang="en-US" altLang="en-US"/>
              <a:t>SJF is priority scheduling where priority is the inverse of predicted next CPU burst time</a:t>
            </a:r>
          </a:p>
          <a:p>
            <a:endParaRPr lang="en-US" altLang="en-US" sz="800"/>
          </a:p>
          <a:p>
            <a:r>
              <a:rPr lang="en-US" altLang="en-US"/>
              <a:t>Problem </a:t>
            </a:r>
            <a:r>
              <a:rPr lang="en-US" altLang="en-US">
                <a:sym typeface="Symbol" pitchFamily="18" charset="2"/>
              </a:rPr>
              <a:t> </a:t>
            </a:r>
            <a:r>
              <a:rPr lang="en-US" altLang="en-US" b="1">
                <a:solidFill>
                  <a:srgbClr val="3366FF"/>
                </a:solidFill>
                <a:sym typeface="Symbol" pitchFamily="18" charset="2"/>
              </a:rPr>
              <a:t>Starvation</a:t>
            </a:r>
            <a:r>
              <a:rPr lang="en-US" altLang="en-US" b="1">
                <a:sym typeface="Symbol" pitchFamily="18" charset="2"/>
              </a:rPr>
              <a:t> </a:t>
            </a:r>
            <a:r>
              <a:rPr lang="en-US" altLang="en-US">
                <a:sym typeface="Symbol" pitchFamily="18" charset="2"/>
              </a:rPr>
              <a:t>– low priority processes may never execute</a:t>
            </a:r>
          </a:p>
          <a:p>
            <a:endParaRPr lang="en-US" altLang="en-US" sz="800">
              <a:sym typeface="Symbol" pitchFamily="18" charset="2"/>
            </a:endParaRPr>
          </a:p>
          <a:p>
            <a:r>
              <a:rPr lang="en-US" altLang="en-US">
                <a:sym typeface="Symbol" pitchFamily="18" charset="2"/>
              </a:rPr>
              <a:t>Solution  </a:t>
            </a:r>
            <a:r>
              <a:rPr lang="en-US" altLang="en-US" b="1">
                <a:solidFill>
                  <a:srgbClr val="3366FF"/>
                </a:solidFill>
                <a:sym typeface="Symbol" pitchFamily="18" charset="2"/>
              </a:rPr>
              <a:t>Aging</a:t>
            </a:r>
            <a:r>
              <a:rPr lang="en-US" altLang="en-US" b="1">
                <a:sym typeface="Symbol" pitchFamily="18" charset="2"/>
              </a:rPr>
              <a:t> </a:t>
            </a:r>
            <a:r>
              <a:rPr lang="en-US" altLang="en-US">
                <a:sym typeface="Symbol" pitchFamily="18" charset="2"/>
              </a:rPr>
              <a:t>– as time progresses increase the priority of the process</a:t>
            </a:r>
          </a:p>
          <a:p>
            <a:pPr>
              <a:buFont typeface="Monotype Sorts" pitchFamily="-84" charset="2"/>
              <a:buNone/>
            </a:pPr>
            <a:endParaRPr lang="en-US" altLang="en-US" b="1">
              <a:solidFill>
                <a:srgbClr val="3366FF"/>
              </a:solidFill>
              <a:sym typeface="Symbol" pitchFamily="18" charset="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06525" y="201613"/>
            <a:ext cx="7280275" cy="576262"/>
          </a:xfrm>
        </p:spPr>
        <p:txBody>
          <a:bodyPr>
            <a:normAutofit fontScale="90000"/>
          </a:bodyPr>
          <a:lstStyle/>
          <a:p>
            <a:pPr eaLnBrk="1" hangingPunct="1"/>
            <a:r>
              <a:rPr lang="en-US" altLang="en-US"/>
              <a:t>Example of Priority Scheduling</a:t>
            </a:r>
          </a:p>
        </p:txBody>
      </p:sp>
      <p:sp>
        <p:nvSpPr>
          <p:cNvPr id="21507" name="Rectangle 36"/>
          <p:cNvSpPr>
            <a:spLocks noGrp="1" noChangeArrowheads="1"/>
          </p:cNvSpPr>
          <p:nvPr>
            <p:ph type="body" idx="1"/>
          </p:nvPr>
        </p:nvSpPr>
        <p:spPr>
          <a:xfrm>
            <a:off x="806450" y="1233488"/>
            <a:ext cx="8337550" cy="4887912"/>
          </a:xfrm>
          <a:noFill/>
        </p:spPr>
        <p:txBody>
          <a:bodyPr>
            <a:normAutofit fontScale="77500" lnSpcReduction="20000"/>
          </a:bodyPr>
          <a:lstStyle/>
          <a:p>
            <a:pPr>
              <a:buFont typeface="Monotype Sorts" pitchFamily="-84" charset="2"/>
              <a:buNone/>
              <a:tabLst>
                <a:tab pos="1600200" algn="ctr"/>
                <a:tab pos="3251200" algn="ctr"/>
                <a:tab pos="5140325" algn="ctr"/>
              </a:tabLst>
            </a:pPr>
            <a:r>
              <a:rPr lang="en-US" altLang="en-US"/>
              <a:t>		         </a:t>
            </a:r>
            <a:r>
              <a:rPr lang="en-US" altLang="en-US" u="sng"/>
              <a:t>Process</a:t>
            </a:r>
            <a:r>
              <a:rPr lang="en-US" altLang="en-US" u="sng">
                <a:solidFill>
                  <a:schemeClr val="bg1"/>
                </a:solidFill>
              </a:rPr>
              <a:t>A	arri </a:t>
            </a:r>
            <a:r>
              <a:rPr lang="en-US" altLang="en-US" u="sng"/>
              <a:t>Burst Time</a:t>
            </a:r>
            <a:r>
              <a:rPr lang="en-US" altLang="en-US" u="sng">
                <a:solidFill>
                  <a:schemeClr val="bg1"/>
                </a:solidFill>
              </a:rPr>
              <a:t>T</a:t>
            </a:r>
            <a:r>
              <a:rPr lang="en-US" altLang="en-US"/>
              <a:t>	</a:t>
            </a:r>
            <a:r>
              <a:rPr lang="en-US" altLang="en-US" u="sng"/>
              <a:t>Priority</a:t>
            </a:r>
            <a:endParaRPr lang="en-US" altLang="en-US"/>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1</a:t>
            </a:r>
            <a:r>
              <a:rPr lang="en-US" altLang="en-US"/>
              <a:t>	1</a:t>
            </a:r>
            <a:r>
              <a:rPr lang="en-US" altLang="en-US">
                <a:solidFill>
                  <a:srgbClr val="000000"/>
                </a:solidFill>
              </a:rPr>
              <a:t>0</a:t>
            </a:r>
            <a:r>
              <a:rPr lang="en-US" altLang="en-US"/>
              <a:t>	3</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2 	</a:t>
            </a:r>
            <a:r>
              <a:rPr lang="en-US" altLang="en-US">
                <a:solidFill>
                  <a:srgbClr val="000000"/>
                </a:solidFill>
              </a:rPr>
              <a:t>1</a:t>
            </a:r>
            <a:r>
              <a:rPr lang="en-US" altLang="en-US"/>
              <a:t>	1</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3</a:t>
            </a:r>
            <a:r>
              <a:rPr lang="en-US" altLang="en-US"/>
              <a:t>	</a:t>
            </a:r>
            <a:r>
              <a:rPr lang="en-US" altLang="en-US">
                <a:solidFill>
                  <a:srgbClr val="000000"/>
                </a:solidFill>
              </a:rPr>
              <a:t>2</a:t>
            </a:r>
            <a:r>
              <a:rPr lang="en-US" altLang="en-US"/>
              <a:t>	4</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4</a:t>
            </a:r>
            <a:r>
              <a:rPr lang="en-US" altLang="en-US"/>
              <a:t>	</a:t>
            </a:r>
            <a:r>
              <a:rPr lang="en-US" altLang="en-US">
                <a:solidFill>
                  <a:srgbClr val="000000"/>
                </a:solidFill>
              </a:rPr>
              <a:t>1</a:t>
            </a:r>
            <a:r>
              <a:rPr lang="en-US" altLang="en-US"/>
              <a:t>	5</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5	</a:t>
            </a:r>
            <a:r>
              <a:rPr lang="en-US" altLang="en-US"/>
              <a:t>5	2</a:t>
            </a:r>
          </a:p>
          <a:p>
            <a:pPr>
              <a:buFont typeface="Monotype Sorts" pitchFamily="-84" charset="2"/>
              <a:buNone/>
              <a:tabLst>
                <a:tab pos="1600200" algn="ctr"/>
                <a:tab pos="3251200" algn="ctr"/>
                <a:tab pos="5140325" algn="ctr"/>
              </a:tabLst>
            </a:pPr>
            <a:endParaRPr lang="en-US" altLang="en-US" baseline="-25000"/>
          </a:p>
          <a:p>
            <a:pPr>
              <a:tabLst>
                <a:tab pos="1600200" algn="ctr"/>
                <a:tab pos="3251200" algn="ctr"/>
                <a:tab pos="5140325" algn="ctr"/>
              </a:tabLst>
            </a:pPr>
            <a:r>
              <a:rPr lang="en-US" altLang="en-US"/>
              <a:t>Priority scheduling Gantt Chart</a:t>
            </a:r>
          </a:p>
          <a:p>
            <a:pPr>
              <a:tabLst>
                <a:tab pos="1600200" algn="ctr"/>
                <a:tab pos="3251200" algn="ctr"/>
                <a:tab pos="5140325" algn="ctr"/>
              </a:tabLst>
            </a:pPr>
            <a:endParaRPr lang="en-US" altLang="en-US"/>
          </a:p>
          <a:p>
            <a:pPr>
              <a:tabLst>
                <a:tab pos="1600200" algn="ctr"/>
                <a:tab pos="3251200" algn="ctr"/>
                <a:tab pos="5140325" algn="ctr"/>
              </a:tabLst>
            </a:pPr>
            <a:endParaRPr lang="en-US" altLang="en-US"/>
          </a:p>
          <a:p>
            <a:pPr>
              <a:tabLst>
                <a:tab pos="1600200" algn="ctr"/>
                <a:tab pos="3251200" algn="ctr"/>
                <a:tab pos="5140325" algn="ctr"/>
              </a:tabLst>
            </a:pPr>
            <a:endParaRPr lang="en-US" altLang="en-US"/>
          </a:p>
          <a:p>
            <a:pPr>
              <a:buFont typeface="Monotype Sorts" pitchFamily="-84" charset="2"/>
              <a:buNone/>
              <a:tabLst>
                <a:tab pos="1600200" algn="ctr"/>
                <a:tab pos="3251200" algn="ctr"/>
                <a:tab pos="5140325" algn="ctr"/>
              </a:tabLst>
            </a:pPr>
            <a:endParaRPr lang="en-US" altLang="en-US"/>
          </a:p>
          <a:p>
            <a:pPr>
              <a:tabLst>
                <a:tab pos="1600200" algn="ctr"/>
                <a:tab pos="3251200" algn="ctr"/>
                <a:tab pos="5140325" algn="ctr"/>
              </a:tabLst>
            </a:pPr>
            <a:r>
              <a:rPr lang="en-US" altLang="en-US"/>
              <a:t>Average waiting time = 8.2 msec</a:t>
            </a:r>
            <a:endParaRPr lang="en-US" altLang="en-US" i="1" baseline="-25000"/>
          </a:p>
        </p:txBody>
      </p:sp>
      <p:pic>
        <p:nvPicPr>
          <p:cNvPr id="21508" name="Picture 5" descr="C:\Users\as668\Desktop\in-5_6.jpg"/>
          <p:cNvPicPr>
            <a:picLocks noChangeAspect="1" noChangeArrowheads="1"/>
          </p:cNvPicPr>
          <p:nvPr/>
        </p:nvPicPr>
        <p:blipFill>
          <a:blip r:embed="rId3"/>
          <a:srcRect/>
          <a:stretch>
            <a:fillRect/>
          </a:stretch>
        </p:blipFill>
        <p:spPr bwMode="auto">
          <a:xfrm>
            <a:off x="1349375" y="4318000"/>
            <a:ext cx="6318250" cy="84455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Schedulers</a:t>
            </a:r>
          </a:p>
        </p:txBody>
      </p:sp>
      <p:sp>
        <p:nvSpPr>
          <p:cNvPr id="18435" name="Rectangle 3"/>
          <p:cNvSpPr>
            <a:spLocks noGrp="1" noChangeArrowheads="1"/>
          </p:cNvSpPr>
          <p:nvPr>
            <p:ph type="body" idx="1"/>
          </p:nvPr>
        </p:nvSpPr>
        <p:spPr>
          <a:xfrm>
            <a:off x="457200" y="1108074"/>
            <a:ext cx="8153400" cy="5368925"/>
          </a:xfrm>
        </p:spPr>
        <p:txBody>
          <a:bodyPr>
            <a:noAutofit/>
          </a:bodyPr>
          <a:lstStyle/>
          <a:p>
            <a:r>
              <a:rPr lang="en-US" altLang="en-US" sz="2000" b="1" dirty="0">
                <a:solidFill>
                  <a:srgbClr val="3366FF"/>
                </a:solidFill>
              </a:rPr>
              <a:t>Short-term scheduler  </a:t>
            </a:r>
            <a:r>
              <a:rPr lang="en-US" altLang="en-US" sz="2000" dirty="0"/>
              <a:t>(or </a:t>
            </a:r>
            <a:r>
              <a:rPr lang="en-US" altLang="en-US" sz="2000" b="1" dirty="0">
                <a:solidFill>
                  <a:srgbClr val="3366FF"/>
                </a:solidFill>
              </a:rPr>
              <a:t>CPU scheduler</a:t>
            </a:r>
            <a:r>
              <a:rPr lang="en-US" altLang="en-US" sz="2000" dirty="0"/>
              <a:t>) – selects which process should be executed next and allocates CPU</a:t>
            </a:r>
          </a:p>
          <a:p>
            <a:pPr lvl="1"/>
            <a:r>
              <a:rPr lang="en-US" altLang="en-US" sz="2000" dirty="0"/>
              <a:t>Sometimes the only scheduler in a system</a:t>
            </a:r>
          </a:p>
          <a:p>
            <a:pPr lvl="1"/>
            <a:r>
              <a:rPr lang="en-US" altLang="en-US" sz="2000" dirty="0"/>
              <a:t>Short-term scheduler is invoked frequently (milliseconds) </a:t>
            </a:r>
            <a:r>
              <a:rPr lang="en-US" altLang="en-US" sz="2000" dirty="0">
                <a:sym typeface="Symbol" pitchFamily="18" charset="2"/>
              </a:rPr>
              <a:t> (must be fast)</a:t>
            </a:r>
            <a:endParaRPr lang="en-US" altLang="en-US" sz="1000" dirty="0">
              <a:sym typeface="Symbol" pitchFamily="18" charset="2"/>
            </a:endParaRPr>
          </a:p>
          <a:p>
            <a:r>
              <a:rPr lang="en-US" altLang="en-US" sz="2000" b="1" dirty="0">
                <a:solidFill>
                  <a:srgbClr val="3366FF"/>
                </a:solidFill>
              </a:rPr>
              <a:t>Long-term scheduler  </a:t>
            </a:r>
            <a:r>
              <a:rPr lang="en-US" altLang="en-US" sz="2000" dirty="0"/>
              <a:t>(or </a:t>
            </a:r>
            <a:r>
              <a:rPr lang="en-US" altLang="en-US" sz="2000" b="1" dirty="0">
                <a:solidFill>
                  <a:srgbClr val="3366FF"/>
                </a:solidFill>
              </a:rPr>
              <a:t>job scheduler</a:t>
            </a:r>
            <a:r>
              <a:rPr lang="en-US" altLang="en-US" sz="2000" dirty="0"/>
              <a:t>) – selects which processes should be brought into the ready queue</a:t>
            </a:r>
          </a:p>
          <a:p>
            <a:pPr lvl="1"/>
            <a:r>
              <a:rPr lang="en-US" altLang="en-US" sz="2000" dirty="0">
                <a:sym typeface="Symbol" pitchFamily="18" charset="2"/>
              </a:rPr>
              <a:t>Long-term scheduler is invoked  infrequently (seconds, minutes)  (may be slow)</a:t>
            </a:r>
            <a:endParaRPr lang="en-US" altLang="en-US" sz="1000" dirty="0">
              <a:sym typeface="Symbol" pitchFamily="18" charset="2"/>
            </a:endParaRPr>
          </a:p>
          <a:p>
            <a:pPr lvl="1"/>
            <a:r>
              <a:rPr lang="en-US" altLang="en-US" sz="2000" dirty="0">
                <a:sym typeface="Symbol" pitchFamily="18" charset="2"/>
              </a:rPr>
              <a:t>The long-term scheduler controls the </a:t>
            </a:r>
            <a:r>
              <a:rPr lang="en-US" altLang="en-US" sz="2000" b="1" dirty="0">
                <a:solidFill>
                  <a:srgbClr val="3366FF"/>
                </a:solidFill>
                <a:sym typeface="Symbol" pitchFamily="18" charset="2"/>
              </a:rPr>
              <a:t>degree of multiprogramming</a:t>
            </a:r>
            <a:endParaRPr lang="en-US" altLang="en-US" sz="1000" i="1" dirty="0">
              <a:sym typeface="Symbol" pitchFamily="18" charset="2"/>
            </a:endParaRPr>
          </a:p>
          <a:p>
            <a:r>
              <a:rPr lang="en-US" altLang="en-US" sz="2000" dirty="0">
                <a:sym typeface="Symbol" pitchFamily="18" charset="2"/>
              </a:rPr>
              <a:t>Processes can be described as either:</a:t>
            </a:r>
          </a:p>
          <a:p>
            <a:pPr lvl="1"/>
            <a:r>
              <a:rPr lang="en-US" altLang="en-US" sz="2000" b="1" dirty="0">
                <a:solidFill>
                  <a:srgbClr val="3366FF"/>
                </a:solidFill>
                <a:sym typeface="Symbol" pitchFamily="18" charset="2"/>
              </a:rPr>
              <a:t>I/O-bound process</a:t>
            </a:r>
            <a:r>
              <a:rPr lang="en-US" altLang="en-US" sz="2000" dirty="0">
                <a:solidFill>
                  <a:srgbClr val="000000"/>
                </a:solidFill>
                <a:sym typeface="Symbol" pitchFamily="18" charset="2"/>
              </a:rPr>
              <a:t> </a:t>
            </a:r>
            <a:r>
              <a:rPr lang="en-US" altLang="en-US" sz="2000" dirty="0">
                <a:sym typeface="Symbol" pitchFamily="18" charset="2"/>
              </a:rPr>
              <a:t>– spends more time doing I/O than computations, many short CPU bursts</a:t>
            </a:r>
          </a:p>
          <a:p>
            <a:pPr lvl="1"/>
            <a:r>
              <a:rPr lang="en-US" altLang="en-US" sz="2000" b="1" dirty="0">
                <a:solidFill>
                  <a:srgbClr val="3366FF"/>
                </a:solidFill>
                <a:sym typeface="Symbol" pitchFamily="18" charset="2"/>
              </a:rPr>
              <a:t>CPU-bound process </a:t>
            </a:r>
            <a:r>
              <a:rPr lang="en-US" altLang="en-US" sz="2000" dirty="0">
                <a:sym typeface="Symbol" pitchFamily="18" charset="2"/>
              </a:rPr>
              <a:t>– spends more time doing computations; few very long CPU bursts</a:t>
            </a:r>
          </a:p>
          <a:p>
            <a:r>
              <a:rPr lang="en-US" altLang="en-US" sz="2000" dirty="0">
                <a:sym typeface="Symbol" pitchFamily="18" charset="2"/>
              </a:rPr>
              <a:t>Long-term scheduler strives for good </a:t>
            </a:r>
            <a:r>
              <a:rPr lang="en-US" altLang="en-US" sz="2000" b="1" i="1" dirty="0">
                <a:sym typeface="Symbol" pitchFamily="18" charset="2"/>
              </a:rPr>
              <a:t>process mix</a:t>
            </a:r>
            <a:endParaRPr lang="en-US" altLang="en-US" sz="2000" dirty="0">
              <a:sym typeface="Symbol" pitchFamily="18" charset="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ltLang="en-US"/>
              <a:t>Round Robin (RR)</a:t>
            </a:r>
          </a:p>
        </p:txBody>
      </p:sp>
      <p:sp>
        <p:nvSpPr>
          <p:cNvPr id="22531" name="Rectangle 3"/>
          <p:cNvSpPr>
            <a:spLocks noGrp="1" noChangeArrowheads="1"/>
          </p:cNvSpPr>
          <p:nvPr>
            <p:ph type="body" idx="1"/>
          </p:nvPr>
        </p:nvSpPr>
        <p:spPr>
          <a:xfrm>
            <a:off x="889000" y="1231900"/>
            <a:ext cx="7150100" cy="4483100"/>
          </a:xfrm>
        </p:spPr>
        <p:txBody>
          <a:bodyPr>
            <a:normAutofit fontScale="70000" lnSpcReduction="20000"/>
          </a:bodyPr>
          <a:lstStyle/>
          <a:p>
            <a:r>
              <a:rPr lang="en-US" altLang="en-US"/>
              <a:t>Each process gets a small unit of CPU time (</a:t>
            </a:r>
            <a:r>
              <a:rPr lang="en-US" altLang="en-US" b="1">
                <a:solidFill>
                  <a:srgbClr val="3366FF"/>
                </a:solidFill>
              </a:rPr>
              <a:t>time</a:t>
            </a:r>
            <a:r>
              <a:rPr lang="en-US" altLang="en-US" b="1"/>
              <a:t> </a:t>
            </a:r>
            <a:r>
              <a:rPr lang="en-US" altLang="en-US" b="1">
                <a:solidFill>
                  <a:srgbClr val="3366FF"/>
                </a:solidFill>
              </a:rPr>
              <a:t>quantum</a:t>
            </a:r>
            <a:r>
              <a:rPr lang="en-US" altLang="en-US" b="1"/>
              <a:t> </a:t>
            </a:r>
            <a:r>
              <a:rPr lang="en-US" altLang="en-US" i="1"/>
              <a:t>q</a:t>
            </a:r>
            <a:r>
              <a:rPr lang="en-US" altLang="en-US"/>
              <a:t>), usually 10-100 milliseconds.  After this time has elapsed, the process is preempted and added to the end of the ready queue.</a:t>
            </a:r>
          </a:p>
          <a:p>
            <a:r>
              <a:rPr lang="en-US" altLang="en-US"/>
              <a:t>If there are </a:t>
            </a:r>
            <a:r>
              <a:rPr lang="en-US" altLang="en-US" i="1"/>
              <a:t>n</a:t>
            </a:r>
            <a:r>
              <a:rPr lang="en-US" altLang="en-US"/>
              <a:t> processes in the ready queue and the time quantum is </a:t>
            </a:r>
            <a:r>
              <a:rPr lang="en-US" altLang="en-US" i="1"/>
              <a:t>q</a:t>
            </a:r>
            <a:r>
              <a:rPr lang="en-US" altLang="en-US"/>
              <a:t>, then each process gets 1/</a:t>
            </a:r>
            <a:r>
              <a:rPr lang="en-US" altLang="en-US" i="1"/>
              <a:t>n</a:t>
            </a:r>
            <a:r>
              <a:rPr lang="en-US" altLang="en-US"/>
              <a:t> of the CPU time in chunks of at most </a:t>
            </a:r>
            <a:r>
              <a:rPr lang="en-US" altLang="en-US" i="1"/>
              <a:t>q</a:t>
            </a:r>
            <a:r>
              <a:rPr lang="en-US" altLang="en-US"/>
              <a:t> time units at once.  No process waits more than (</a:t>
            </a:r>
            <a:r>
              <a:rPr lang="en-US" altLang="en-US" i="1"/>
              <a:t>n</a:t>
            </a:r>
            <a:r>
              <a:rPr lang="en-US" altLang="en-US"/>
              <a:t>-1)</a:t>
            </a:r>
            <a:r>
              <a:rPr lang="en-US" altLang="en-US" i="1"/>
              <a:t>q </a:t>
            </a:r>
            <a:r>
              <a:rPr lang="en-US" altLang="en-US"/>
              <a:t>time units.</a:t>
            </a:r>
          </a:p>
          <a:p>
            <a:r>
              <a:rPr lang="en-US" altLang="en-US"/>
              <a:t>Timer interrupts every quantum to schedule next process</a:t>
            </a:r>
          </a:p>
          <a:p>
            <a:r>
              <a:rPr lang="en-US" altLang="en-US"/>
              <a:t>Performance</a:t>
            </a:r>
          </a:p>
          <a:p>
            <a:pPr lvl="1"/>
            <a:r>
              <a:rPr lang="en-US" altLang="en-US" i="1"/>
              <a:t>q</a:t>
            </a:r>
            <a:r>
              <a:rPr lang="en-US" altLang="en-US"/>
              <a:t> large </a:t>
            </a:r>
            <a:r>
              <a:rPr lang="en-US" altLang="en-US">
                <a:sym typeface="Symbol" pitchFamily="18" charset="2"/>
              </a:rPr>
              <a:t> FIFO</a:t>
            </a:r>
          </a:p>
          <a:p>
            <a:pPr lvl="1"/>
            <a:r>
              <a:rPr lang="en-US" altLang="en-US" i="1">
                <a:sym typeface="Symbol" pitchFamily="18" charset="2"/>
              </a:rPr>
              <a:t>q </a:t>
            </a:r>
            <a:r>
              <a:rPr lang="en-US" altLang="en-US">
                <a:sym typeface="Symbol" pitchFamily="18" charset="2"/>
              </a:rPr>
              <a:t>small  </a:t>
            </a:r>
            <a:r>
              <a:rPr lang="en-US" altLang="en-US" i="1">
                <a:sym typeface="Symbol" pitchFamily="18" charset="2"/>
              </a:rPr>
              <a:t>q </a:t>
            </a:r>
            <a:r>
              <a:rPr lang="en-US" altLang="en-US">
                <a:sym typeface="Symbol" pitchFamily="18" charset="2"/>
              </a:rPr>
              <a:t>must be large with respect to context switch, otherwise overhead is too high</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58900" y="139700"/>
            <a:ext cx="7750175" cy="647700"/>
          </a:xfrm>
        </p:spPr>
        <p:txBody>
          <a:bodyPr>
            <a:normAutofit fontScale="90000"/>
          </a:bodyPr>
          <a:lstStyle/>
          <a:p>
            <a:pPr eaLnBrk="1" hangingPunct="1"/>
            <a:r>
              <a:rPr lang="en-US" altLang="en-US" dirty="0"/>
              <a:t>Example of RR with Time Quantum = 4</a:t>
            </a:r>
          </a:p>
        </p:txBody>
      </p:sp>
      <p:sp>
        <p:nvSpPr>
          <p:cNvPr id="23555" name="Rectangle 3"/>
          <p:cNvSpPr>
            <a:spLocks noGrp="1" noChangeArrowheads="1"/>
          </p:cNvSpPr>
          <p:nvPr>
            <p:ph type="body" idx="1"/>
          </p:nvPr>
        </p:nvSpPr>
        <p:spPr>
          <a:xfrm>
            <a:off x="954088" y="1193800"/>
            <a:ext cx="7351712" cy="4483100"/>
          </a:xfrm>
        </p:spPr>
        <p:txBody>
          <a:bodyPr>
            <a:normAutofit fontScale="70000" lnSpcReduction="20000"/>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a:lnSpc>
                <a:spcPct val="90000"/>
              </a:lnSpc>
              <a:tabLst>
                <a:tab pos="2219325" algn="ctr"/>
                <a:tab pos="3994150" algn="ctr"/>
              </a:tabLst>
            </a:pPr>
            <a:r>
              <a:rPr lang="en-US" altLang="en-US" dirty="0"/>
              <a:t>q usually 10ms to 100ms, context switch &lt; 10 </a:t>
            </a:r>
            <a:r>
              <a:rPr lang="en-US" altLang="en-US" dirty="0" err="1"/>
              <a:t>usec</a:t>
            </a:r>
            <a:endParaRPr lang="en-US" altLang="en-US" dirty="0"/>
          </a:p>
        </p:txBody>
      </p:sp>
      <p:pic>
        <p:nvPicPr>
          <p:cNvPr id="23556" name="Picture 1"/>
          <p:cNvPicPr>
            <a:picLocks noChangeAspect="1"/>
          </p:cNvPicPr>
          <p:nvPr/>
        </p:nvPicPr>
        <p:blipFill>
          <a:blip r:embed="rId3"/>
          <a:srcRect/>
          <a:stretch>
            <a:fillRect/>
          </a:stretch>
        </p:blipFill>
        <p:spPr bwMode="auto">
          <a:xfrm>
            <a:off x="1398588" y="3227388"/>
            <a:ext cx="6770687" cy="788987"/>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63625" y="182563"/>
            <a:ext cx="7829550" cy="525462"/>
          </a:xfrm>
        </p:spPr>
        <p:txBody>
          <a:bodyPr/>
          <a:lstStyle/>
          <a:p>
            <a:pPr eaLnBrk="1" hangingPunct="1"/>
            <a:r>
              <a:rPr lang="en-US" altLang="en-US" sz="2800"/>
              <a:t>Time Quantum and Context Switch Time</a:t>
            </a:r>
          </a:p>
        </p:txBody>
      </p:sp>
      <p:pic>
        <p:nvPicPr>
          <p:cNvPr id="24579" name="Picture 7"/>
          <p:cNvPicPr>
            <a:picLocks noChangeAspect="1" noChangeArrowheads="1"/>
          </p:cNvPicPr>
          <p:nvPr/>
        </p:nvPicPr>
        <p:blipFill>
          <a:blip r:embed="rId3"/>
          <a:srcRect/>
          <a:stretch>
            <a:fillRect/>
          </a:stretch>
        </p:blipFill>
        <p:spPr bwMode="auto">
          <a:xfrm>
            <a:off x="1371600" y="1449388"/>
            <a:ext cx="6527800" cy="2903537"/>
          </a:xfrm>
          <a:prstGeom prst="rect">
            <a:avLst/>
          </a:prstGeom>
          <a:noFill/>
          <a:ln w="9525">
            <a:noFill/>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0263" y="266700"/>
            <a:ext cx="8535987" cy="457200"/>
          </a:xfrm>
        </p:spPr>
        <p:txBody>
          <a:bodyPr/>
          <a:lstStyle/>
          <a:p>
            <a:pPr eaLnBrk="1" hangingPunct="1"/>
            <a:r>
              <a:rPr lang="en-US" altLang="en-US" sz="2400"/>
              <a:t>Turnaround Time Varies With The Time Quantum</a:t>
            </a:r>
          </a:p>
        </p:txBody>
      </p:sp>
      <p:pic>
        <p:nvPicPr>
          <p:cNvPr id="25603" name="Picture 7"/>
          <p:cNvPicPr>
            <a:picLocks noChangeAspect="1" noChangeArrowheads="1"/>
          </p:cNvPicPr>
          <p:nvPr/>
        </p:nvPicPr>
        <p:blipFill>
          <a:blip r:embed="rId3"/>
          <a:srcRect/>
          <a:stretch>
            <a:fillRect/>
          </a:stretch>
        </p:blipFill>
        <p:spPr bwMode="auto">
          <a:xfrm>
            <a:off x="2084388" y="1379538"/>
            <a:ext cx="5005387" cy="4122737"/>
          </a:xfrm>
          <a:prstGeom prst="rect">
            <a:avLst/>
          </a:prstGeom>
          <a:noFill/>
          <a:ln w="9525">
            <a:noFill/>
            <a:miter lim="800000"/>
            <a:headEnd/>
            <a:tailEnd/>
          </a:ln>
        </p:spPr>
      </p:pic>
      <p:sp>
        <p:nvSpPr>
          <p:cNvPr id="25604" name="TextBox 3"/>
          <p:cNvSpPr txBox="1">
            <a:spLocks noChangeArrowheads="1"/>
          </p:cNvSpPr>
          <p:nvPr/>
        </p:nvSpPr>
        <p:spPr bwMode="auto">
          <a:xfrm>
            <a:off x="5937250" y="3744913"/>
            <a:ext cx="2312988" cy="492125"/>
          </a:xfrm>
          <a:prstGeom prst="rect">
            <a:avLst/>
          </a:prstGeom>
          <a:noFill/>
          <a:ln w="9525">
            <a:noFill/>
            <a:miter lim="800000"/>
            <a:headEnd/>
            <a:tailEnd/>
          </a:ln>
        </p:spPr>
        <p:txBody>
          <a:bodyPr lIns="91417" tIns="45709" rIns="91417" bIns="45709">
            <a:spAutoFit/>
          </a:bodyPr>
          <a:lstStyle/>
          <a:p>
            <a:r>
              <a:rPr lang="en-US" altLang="en-US" sz="1300"/>
              <a:t>80% of CPU bursts should be shorter than q</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73138" y="153988"/>
            <a:ext cx="7713662" cy="576262"/>
          </a:xfrm>
        </p:spPr>
        <p:txBody>
          <a:bodyPr>
            <a:normAutofit fontScale="90000"/>
          </a:bodyPr>
          <a:lstStyle/>
          <a:p>
            <a:pPr eaLnBrk="1" hangingPunct="1"/>
            <a:r>
              <a:rPr lang="en-US" altLang="en-US"/>
              <a:t>Multilevel Queue</a:t>
            </a:r>
          </a:p>
        </p:txBody>
      </p:sp>
      <p:sp>
        <p:nvSpPr>
          <p:cNvPr id="26627" name="Rectangle 3"/>
          <p:cNvSpPr>
            <a:spLocks noGrp="1" noChangeArrowheads="1"/>
          </p:cNvSpPr>
          <p:nvPr>
            <p:ph type="body" idx="1"/>
          </p:nvPr>
        </p:nvSpPr>
        <p:spPr>
          <a:xfrm>
            <a:off x="844550" y="1068388"/>
            <a:ext cx="7537450" cy="5221287"/>
          </a:xfrm>
        </p:spPr>
        <p:txBody>
          <a:bodyPr>
            <a:normAutofit fontScale="77500" lnSpcReduction="20000"/>
          </a:bodyPr>
          <a:lstStyle/>
          <a:p>
            <a:r>
              <a:rPr lang="en-US" altLang="en-US"/>
              <a:t>Ready queue is partitioned into separate queues, eg:</a:t>
            </a:r>
          </a:p>
          <a:p>
            <a:pPr lvl="1"/>
            <a:r>
              <a:rPr lang="en-US" altLang="en-US" b="1">
                <a:solidFill>
                  <a:srgbClr val="3366FF"/>
                </a:solidFill>
              </a:rPr>
              <a:t>foreground</a:t>
            </a:r>
            <a:r>
              <a:rPr lang="en-US" altLang="en-US"/>
              <a:t> (interactive)</a:t>
            </a:r>
          </a:p>
          <a:p>
            <a:pPr lvl="1"/>
            <a:r>
              <a:rPr lang="en-US" altLang="en-US" b="1">
                <a:solidFill>
                  <a:srgbClr val="3366FF"/>
                </a:solidFill>
              </a:rPr>
              <a:t>background</a:t>
            </a:r>
            <a:r>
              <a:rPr lang="en-US" altLang="en-US"/>
              <a:t> (batch)</a:t>
            </a:r>
          </a:p>
          <a:p>
            <a:r>
              <a:rPr lang="en-US" altLang="en-US"/>
              <a:t>Process permanently in a given queue</a:t>
            </a:r>
            <a:endParaRPr lang="en-US" altLang="en-US" sz="800"/>
          </a:p>
          <a:p>
            <a:r>
              <a:rPr lang="en-US" altLang="en-US"/>
              <a:t>Each queue has its own scheduling algorithm:</a:t>
            </a:r>
          </a:p>
          <a:p>
            <a:pPr lvl="1"/>
            <a:r>
              <a:rPr lang="en-US" altLang="en-US"/>
              <a:t>foreground – RR</a:t>
            </a:r>
          </a:p>
          <a:p>
            <a:pPr lvl="1"/>
            <a:r>
              <a:rPr lang="en-US" altLang="en-US"/>
              <a:t>background – FCFS</a:t>
            </a:r>
            <a:endParaRPr lang="en-US" altLang="en-US" sz="800"/>
          </a:p>
          <a:p>
            <a:r>
              <a:rPr lang="en-US" altLang="en-US"/>
              <a:t>Scheduling must be done between the queues:</a:t>
            </a:r>
          </a:p>
          <a:p>
            <a:pPr lvl="1"/>
            <a:r>
              <a:rPr lang="en-US" altLang="en-US"/>
              <a:t>Fixed priority scheduling; (i.e., serve all from foreground then from background).  Possibility of starvation.</a:t>
            </a:r>
          </a:p>
          <a:p>
            <a:pPr lvl="1"/>
            <a:r>
              <a:rPr lang="en-US" altLang="en-US"/>
              <a:t>Time slice – each queue gets a certain amount of CPU time which it can schedule amongst its processes; i.e., 80% to foreground in RR</a:t>
            </a:r>
          </a:p>
          <a:p>
            <a:pPr lvl="1"/>
            <a:r>
              <a:rPr lang="en-US" altLang="en-US"/>
              <a:t>20% to background in FCFS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090613" y="188913"/>
            <a:ext cx="7596187" cy="576262"/>
          </a:xfrm>
        </p:spPr>
        <p:txBody>
          <a:bodyPr>
            <a:normAutofit fontScale="90000"/>
          </a:bodyPr>
          <a:lstStyle/>
          <a:p>
            <a:pPr eaLnBrk="1" hangingPunct="1"/>
            <a:r>
              <a:rPr lang="en-US" altLang="en-US"/>
              <a:t>Multilevel Queue Scheduling</a:t>
            </a:r>
          </a:p>
        </p:txBody>
      </p:sp>
      <p:pic>
        <p:nvPicPr>
          <p:cNvPr id="27651" name="Picture 4" descr="5"/>
          <p:cNvPicPr>
            <a:picLocks noChangeAspect="1" noChangeArrowheads="1"/>
          </p:cNvPicPr>
          <p:nvPr/>
        </p:nvPicPr>
        <p:blipFill>
          <a:blip r:embed="rId3"/>
          <a:srcRect/>
          <a:stretch>
            <a:fillRect/>
          </a:stretch>
        </p:blipFill>
        <p:spPr bwMode="auto">
          <a:xfrm>
            <a:off x="1270000" y="1466850"/>
            <a:ext cx="6686550" cy="4425950"/>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60400" y="239713"/>
            <a:ext cx="8026400" cy="576262"/>
          </a:xfrm>
        </p:spPr>
        <p:txBody>
          <a:bodyPr>
            <a:normAutofit fontScale="90000"/>
          </a:bodyPr>
          <a:lstStyle/>
          <a:p>
            <a:pPr eaLnBrk="1" hangingPunct="1"/>
            <a:r>
              <a:rPr lang="en-US" altLang="en-US"/>
              <a:t>Multilevel Feedback Queue</a:t>
            </a:r>
          </a:p>
        </p:txBody>
      </p:sp>
      <p:sp>
        <p:nvSpPr>
          <p:cNvPr id="28675" name="Rectangle 3"/>
          <p:cNvSpPr>
            <a:spLocks noGrp="1" noChangeArrowheads="1"/>
          </p:cNvSpPr>
          <p:nvPr>
            <p:ph type="body" idx="1"/>
          </p:nvPr>
        </p:nvSpPr>
        <p:spPr>
          <a:xfrm>
            <a:off x="979488" y="1468438"/>
            <a:ext cx="7351712" cy="4483100"/>
          </a:xfrm>
        </p:spPr>
        <p:txBody>
          <a:bodyPr>
            <a:normAutofit fontScale="85000" lnSpcReduction="20000"/>
          </a:bodyPr>
          <a:lstStyle/>
          <a:p>
            <a:r>
              <a:rPr lang="en-US" altLang="en-US"/>
              <a:t>A process can move between the various queues; aging can be implemented this way</a:t>
            </a:r>
          </a:p>
          <a:p>
            <a:r>
              <a:rPr lang="en-US" altLang="en-US"/>
              <a:t>Multilevel-feedback-queue scheduler defined by the following parameters:</a:t>
            </a:r>
          </a:p>
          <a:p>
            <a:pPr lvl="1"/>
            <a:r>
              <a:rPr lang="en-US" altLang="en-US"/>
              <a:t>number of queues</a:t>
            </a:r>
          </a:p>
          <a:p>
            <a:pPr lvl="1"/>
            <a:r>
              <a:rPr lang="en-US" altLang="en-US"/>
              <a:t>scheduling algorithms for each queue</a:t>
            </a:r>
          </a:p>
          <a:p>
            <a:pPr lvl="1"/>
            <a:r>
              <a:rPr lang="en-US" altLang="en-US"/>
              <a:t>method used to determine when to upgrade a process</a:t>
            </a:r>
          </a:p>
          <a:p>
            <a:pPr lvl="1"/>
            <a:r>
              <a:rPr lang="en-US" altLang="en-US"/>
              <a:t>method used to determine when to demote a process</a:t>
            </a:r>
          </a:p>
          <a:p>
            <a:pPr lvl="1"/>
            <a:r>
              <a:rPr lang="en-US" altLang="en-US"/>
              <a:t>method used to determine which queue a process will enter when that process needs service</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95312" y="158750"/>
            <a:ext cx="7710488" cy="679450"/>
          </a:xfrm>
        </p:spPr>
        <p:txBody>
          <a:bodyPr>
            <a:normAutofit fontScale="90000"/>
          </a:bodyPr>
          <a:lstStyle/>
          <a:p>
            <a:pPr eaLnBrk="1" hangingPunct="1"/>
            <a:r>
              <a:rPr lang="en-US" altLang="en-US" dirty="0"/>
              <a:t>Example of Multilevel Feedback Queue</a:t>
            </a:r>
          </a:p>
        </p:txBody>
      </p:sp>
      <p:sp>
        <p:nvSpPr>
          <p:cNvPr id="29699" name="Rectangle 3"/>
          <p:cNvSpPr>
            <a:spLocks noGrp="1" noChangeArrowheads="1"/>
          </p:cNvSpPr>
          <p:nvPr>
            <p:ph type="body" idx="1"/>
          </p:nvPr>
        </p:nvSpPr>
        <p:spPr>
          <a:xfrm>
            <a:off x="806450" y="1233488"/>
            <a:ext cx="4065588" cy="4530725"/>
          </a:xfrm>
        </p:spPr>
        <p:txBody>
          <a:bodyPr>
            <a:normAutofit lnSpcReduction="10000"/>
          </a:bodyPr>
          <a:lstStyle/>
          <a:p>
            <a:r>
              <a:rPr lang="en-US" altLang="en-US"/>
              <a:t>Three queues: </a:t>
            </a:r>
          </a:p>
          <a:p>
            <a:pPr lvl="1"/>
            <a:r>
              <a:rPr lang="en-US" altLang="en-US" sz="1400" i="1"/>
              <a:t>Q</a:t>
            </a:r>
            <a:r>
              <a:rPr lang="en-US" altLang="en-US" sz="1400" baseline="-25000"/>
              <a:t>0</a:t>
            </a:r>
            <a:r>
              <a:rPr lang="en-US" altLang="en-US" sz="1400"/>
              <a:t> – RR with time quantum 8 milliseconds</a:t>
            </a:r>
          </a:p>
          <a:p>
            <a:pPr lvl="1"/>
            <a:r>
              <a:rPr lang="en-US" altLang="en-US" sz="1400" i="1"/>
              <a:t>Q</a:t>
            </a:r>
            <a:r>
              <a:rPr lang="en-US" altLang="en-US" sz="1400" baseline="-25000"/>
              <a:t>1</a:t>
            </a:r>
            <a:r>
              <a:rPr lang="en-US" altLang="en-US" sz="1400"/>
              <a:t> – RR time quantum 16 milliseconds</a:t>
            </a:r>
          </a:p>
          <a:p>
            <a:pPr lvl="1"/>
            <a:r>
              <a:rPr lang="en-US" altLang="en-US" sz="1400" i="1"/>
              <a:t>Q</a:t>
            </a:r>
            <a:r>
              <a:rPr lang="en-US" altLang="en-US" sz="1400" baseline="-25000"/>
              <a:t>2</a:t>
            </a:r>
            <a:r>
              <a:rPr lang="en-US" altLang="en-US" sz="1400"/>
              <a:t> – FCFS</a:t>
            </a:r>
          </a:p>
          <a:p>
            <a:pPr lvl="1"/>
            <a:endParaRPr lang="en-US" altLang="en-US" sz="1400"/>
          </a:p>
          <a:p>
            <a:r>
              <a:rPr lang="en-US" altLang="en-US"/>
              <a:t>Scheduling</a:t>
            </a:r>
          </a:p>
          <a:p>
            <a:pPr lvl="1"/>
            <a:r>
              <a:rPr lang="en-US" altLang="en-US" sz="1400"/>
              <a:t>A new job enters queue </a:t>
            </a:r>
            <a:r>
              <a:rPr lang="en-US" altLang="en-US" sz="1400" i="1"/>
              <a:t>Q</a:t>
            </a:r>
            <a:r>
              <a:rPr lang="en-US" altLang="en-US" sz="1400" i="1" baseline="-25000"/>
              <a:t>0</a:t>
            </a:r>
            <a:r>
              <a:rPr lang="en-US" altLang="en-US" sz="1400" i="1"/>
              <a:t> </a:t>
            </a:r>
            <a:r>
              <a:rPr lang="en-US" altLang="en-US" sz="1400"/>
              <a:t>which is served</a:t>
            </a:r>
            <a:r>
              <a:rPr lang="en-US" altLang="en-US" sz="1400" i="1"/>
              <a:t> </a:t>
            </a:r>
            <a:r>
              <a:rPr lang="en-US" altLang="en-US" sz="1400"/>
              <a:t>FCFS</a:t>
            </a:r>
          </a:p>
          <a:p>
            <a:pPr lvl="2"/>
            <a:r>
              <a:rPr lang="en-US" altLang="en-US" sz="1400"/>
              <a:t>When it gains CPU, job receives 8 milliseconds</a:t>
            </a:r>
          </a:p>
          <a:p>
            <a:pPr lvl="2"/>
            <a:r>
              <a:rPr lang="en-US" altLang="en-US" sz="1400"/>
              <a:t>If it does not finish in 8 milliseconds, job is moved to queue </a:t>
            </a:r>
            <a:r>
              <a:rPr lang="en-US" altLang="en-US" sz="1400" i="1"/>
              <a:t>Q</a:t>
            </a:r>
            <a:r>
              <a:rPr lang="en-US" altLang="en-US" sz="1400" baseline="-25000"/>
              <a:t>1</a:t>
            </a:r>
            <a:endParaRPr lang="en-US" altLang="en-US" sz="1400"/>
          </a:p>
          <a:p>
            <a:pPr lvl="1"/>
            <a:r>
              <a:rPr lang="en-US" altLang="en-US" sz="1400"/>
              <a:t>At </a:t>
            </a:r>
            <a:r>
              <a:rPr lang="en-US" altLang="en-US" sz="1400" i="1"/>
              <a:t>Q</a:t>
            </a:r>
            <a:r>
              <a:rPr lang="en-US" altLang="en-US" sz="1400" baseline="-25000"/>
              <a:t>1</a:t>
            </a:r>
            <a:r>
              <a:rPr lang="en-US" altLang="en-US" sz="1400"/>
              <a:t> job is again served FCFS and receives 16 additional milliseconds</a:t>
            </a:r>
          </a:p>
          <a:p>
            <a:pPr lvl="2"/>
            <a:r>
              <a:rPr lang="en-US" altLang="en-US" sz="1400"/>
              <a:t>If it still does not complete, it is preempted and moved to queue </a:t>
            </a:r>
            <a:r>
              <a:rPr lang="en-US" altLang="en-US" sz="1400" i="1"/>
              <a:t>Q</a:t>
            </a:r>
            <a:r>
              <a:rPr lang="en-US" altLang="en-US" sz="1400" baseline="-25000"/>
              <a:t>2</a:t>
            </a:r>
            <a:endParaRPr lang="en-US" altLang="en-US" sz="1400"/>
          </a:p>
        </p:txBody>
      </p:sp>
      <p:pic>
        <p:nvPicPr>
          <p:cNvPr id="29700" name="Picture 4" descr="5"/>
          <p:cNvPicPr>
            <a:picLocks noChangeAspect="1" noChangeArrowheads="1"/>
          </p:cNvPicPr>
          <p:nvPr/>
        </p:nvPicPr>
        <p:blipFill>
          <a:blip r:embed="rId3"/>
          <a:srcRect/>
          <a:stretch>
            <a:fillRect/>
          </a:stretch>
        </p:blipFill>
        <p:spPr bwMode="auto">
          <a:xfrm>
            <a:off x="4972050" y="2159000"/>
            <a:ext cx="3862388" cy="2574925"/>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01613"/>
            <a:ext cx="8229600" cy="576262"/>
          </a:xfrm>
        </p:spPr>
        <p:txBody>
          <a:bodyPr>
            <a:normAutofit fontScale="90000"/>
          </a:bodyPr>
          <a:lstStyle/>
          <a:p>
            <a:pPr eaLnBrk="1" hangingPunct="1"/>
            <a:r>
              <a:rPr lang="en-US" altLang="en-US"/>
              <a:t>Thread Scheduling</a:t>
            </a:r>
          </a:p>
        </p:txBody>
      </p:sp>
      <p:sp>
        <p:nvSpPr>
          <p:cNvPr id="30723" name="Rectangle 3"/>
          <p:cNvSpPr>
            <a:spLocks noGrp="1" noChangeArrowheads="1"/>
          </p:cNvSpPr>
          <p:nvPr>
            <p:ph type="body" idx="1"/>
          </p:nvPr>
        </p:nvSpPr>
        <p:spPr>
          <a:xfrm>
            <a:off x="844550" y="1273175"/>
            <a:ext cx="7661275" cy="3546475"/>
          </a:xfrm>
        </p:spPr>
        <p:txBody>
          <a:bodyPr>
            <a:normAutofit fontScale="70000" lnSpcReduction="20000"/>
          </a:bodyPr>
          <a:lstStyle/>
          <a:p>
            <a:r>
              <a:rPr lang="en-US" altLang="en-US"/>
              <a:t>Distinction between user-level and kernel-level threads</a:t>
            </a:r>
          </a:p>
          <a:p>
            <a:r>
              <a:rPr lang="en-US" altLang="en-US"/>
              <a:t>When threads supported, threads scheduled, not processes</a:t>
            </a:r>
          </a:p>
          <a:p>
            <a:r>
              <a:rPr lang="en-US" altLang="en-US"/>
              <a:t>Many-to-one and many-to-many models, thread library schedules user-level threads to run on LWP</a:t>
            </a:r>
          </a:p>
          <a:p>
            <a:pPr lvl="1"/>
            <a:r>
              <a:rPr lang="en-US" altLang="en-US"/>
              <a:t>Known as </a:t>
            </a:r>
            <a:r>
              <a:rPr lang="en-US" altLang="en-US" b="1">
                <a:solidFill>
                  <a:srgbClr val="3366FF"/>
                </a:solidFill>
              </a:rPr>
              <a:t>process-contention scope </a:t>
            </a:r>
            <a:r>
              <a:rPr lang="en-US" altLang="en-US" b="1"/>
              <a:t>(</a:t>
            </a:r>
            <a:r>
              <a:rPr lang="en-US" altLang="en-US" b="1">
                <a:solidFill>
                  <a:srgbClr val="3366FF"/>
                </a:solidFill>
              </a:rPr>
              <a:t>PCS</a:t>
            </a:r>
            <a:r>
              <a:rPr lang="en-US" altLang="en-US" b="1"/>
              <a:t>) </a:t>
            </a:r>
            <a:r>
              <a:rPr lang="en-US" altLang="en-US"/>
              <a:t>since scheduling competition is within the process</a:t>
            </a:r>
          </a:p>
          <a:p>
            <a:pPr lvl="1"/>
            <a:r>
              <a:rPr lang="en-US" altLang="en-US"/>
              <a:t>Typically done via priority set by programmer</a:t>
            </a:r>
          </a:p>
          <a:p>
            <a:r>
              <a:rPr lang="en-US" altLang="en-US"/>
              <a:t>Kernel thread scheduled onto available CPU is </a:t>
            </a:r>
            <a:r>
              <a:rPr lang="en-US" altLang="en-US" b="1">
                <a:solidFill>
                  <a:srgbClr val="3366FF"/>
                </a:solidFill>
              </a:rPr>
              <a:t>system-contention scope</a:t>
            </a:r>
            <a:r>
              <a:rPr lang="en-US" altLang="en-US" b="1"/>
              <a:t> (</a:t>
            </a:r>
            <a:r>
              <a:rPr lang="en-US" altLang="en-US" b="1">
                <a:solidFill>
                  <a:srgbClr val="3366FF"/>
                </a:solidFill>
              </a:rPr>
              <a:t>SCS</a:t>
            </a:r>
            <a:r>
              <a:rPr lang="en-US" altLang="en-US" b="1"/>
              <a:t>) </a:t>
            </a:r>
            <a:r>
              <a:rPr lang="en-US" altLang="en-US"/>
              <a:t>– competition among all threads in system</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ltLang="en-US"/>
              <a:t>System Model</a:t>
            </a:r>
          </a:p>
        </p:txBody>
      </p:sp>
      <p:sp>
        <p:nvSpPr>
          <p:cNvPr id="6147" name="Rectangle 3"/>
          <p:cNvSpPr>
            <a:spLocks noGrp="1" noChangeArrowheads="1"/>
          </p:cNvSpPr>
          <p:nvPr>
            <p:ph type="body" idx="1"/>
          </p:nvPr>
        </p:nvSpPr>
        <p:spPr>
          <a:xfrm>
            <a:off x="941388" y="1158875"/>
            <a:ext cx="7351712" cy="4483100"/>
          </a:xfrm>
        </p:spPr>
        <p:txBody>
          <a:bodyPr>
            <a:normAutofit lnSpcReduction="10000"/>
          </a:bodyPr>
          <a:lstStyle/>
          <a:p>
            <a:r>
              <a:rPr lang="en-US" altLang="en-US"/>
              <a:t>System consists of resources</a:t>
            </a:r>
          </a:p>
          <a:p>
            <a:r>
              <a:rPr lang="en-US" altLang="en-US"/>
              <a:t>Resource types </a:t>
            </a:r>
            <a:r>
              <a:rPr lang="en-US" altLang="en-US" i="1"/>
              <a:t>R</a:t>
            </a:r>
            <a:r>
              <a:rPr lang="en-US" altLang="en-US" baseline="-25000"/>
              <a:t>1</a:t>
            </a:r>
            <a:r>
              <a:rPr lang="en-US" altLang="en-US"/>
              <a:t>, </a:t>
            </a:r>
            <a:r>
              <a:rPr lang="en-US" altLang="en-US" i="1"/>
              <a:t>R</a:t>
            </a:r>
            <a:r>
              <a:rPr lang="en-US" altLang="en-US" baseline="-25000"/>
              <a:t>2</a:t>
            </a:r>
            <a:r>
              <a:rPr lang="en-US" altLang="en-US"/>
              <a:t>, . . ., </a:t>
            </a:r>
            <a:r>
              <a:rPr lang="en-US" altLang="en-US" i="1"/>
              <a:t>R</a:t>
            </a:r>
            <a:r>
              <a:rPr lang="en-US" altLang="en-US" baseline="-25000"/>
              <a:t>m</a:t>
            </a:r>
          </a:p>
          <a:p>
            <a:pPr lvl="2">
              <a:buFont typeface="Webdings" pitchFamily="18" charset="2"/>
              <a:buNone/>
            </a:pPr>
            <a:r>
              <a:rPr lang="en-US" altLang="en-US" i="1"/>
              <a:t>CPU cycles, memory space, I/O devices</a:t>
            </a:r>
          </a:p>
          <a:p>
            <a:r>
              <a:rPr lang="en-US" altLang="en-US"/>
              <a:t>Each resource type </a:t>
            </a:r>
            <a:r>
              <a:rPr lang="en-US" altLang="en-US" i="1"/>
              <a:t>R</a:t>
            </a:r>
            <a:r>
              <a:rPr lang="en-US" altLang="en-US" baseline="-25000"/>
              <a:t>i</a:t>
            </a:r>
            <a:r>
              <a:rPr lang="en-US" altLang="en-US"/>
              <a:t> has </a:t>
            </a:r>
            <a:r>
              <a:rPr lang="en-US" altLang="en-US" i="1"/>
              <a:t>W</a:t>
            </a:r>
            <a:r>
              <a:rPr lang="en-US" altLang="en-US" baseline="-25000"/>
              <a:t>i</a:t>
            </a:r>
            <a:r>
              <a:rPr lang="en-US" altLang="en-US"/>
              <a:t> instances.</a:t>
            </a:r>
          </a:p>
          <a:p>
            <a:r>
              <a:rPr lang="en-US" altLang="en-US"/>
              <a:t>Each process utilizes a resource as follows:</a:t>
            </a:r>
          </a:p>
          <a:p>
            <a:pPr lvl="1"/>
            <a:r>
              <a:rPr lang="en-US" altLang="en-US" b="1"/>
              <a:t>request </a:t>
            </a:r>
          </a:p>
          <a:p>
            <a:pPr lvl="1"/>
            <a:r>
              <a:rPr lang="en-US" altLang="en-US" b="1"/>
              <a:t>use </a:t>
            </a:r>
          </a:p>
          <a:p>
            <a:pPr lvl="1"/>
            <a:r>
              <a:rPr lang="en-US" altLang="en-US" b="1"/>
              <a:t>release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85850" y="182563"/>
            <a:ext cx="8229600" cy="576262"/>
          </a:xfrm>
        </p:spPr>
        <p:txBody>
          <a:bodyPr>
            <a:normAutofit fontScale="90000"/>
          </a:bodyPr>
          <a:lstStyle/>
          <a:p>
            <a:pPr eaLnBrk="1" hangingPunct="1"/>
            <a:r>
              <a:rPr lang="en-US" altLang="en-US"/>
              <a:t>Addition of Medium Term Scheduling</a:t>
            </a:r>
          </a:p>
        </p:txBody>
      </p:sp>
      <p:pic>
        <p:nvPicPr>
          <p:cNvPr id="19459" name="Picture 11"/>
          <p:cNvPicPr>
            <a:picLocks noChangeAspect="1" noChangeArrowheads="1"/>
          </p:cNvPicPr>
          <p:nvPr/>
        </p:nvPicPr>
        <p:blipFill>
          <a:blip r:embed="rId3"/>
          <a:srcRect/>
          <a:stretch>
            <a:fillRect/>
          </a:stretch>
        </p:blipFill>
        <p:spPr bwMode="auto">
          <a:xfrm>
            <a:off x="1031875" y="2827338"/>
            <a:ext cx="7327900" cy="2665412"/>
          </a:xfrm>
          <a:prstGeom prst="rect">
            <a:avLst/>
          </a:prstGeom>
          <a:noFill/>
          <a:ln w="9525">
            <a:noFill/>
            <a:miter lim="800000"/>
            <a:headEnd/>
            <a:tailEnd/>
          </a:ln>
        </p:spPr>
      </p:pic>
      <p:sp>
        <p:nvSpPr>
          <p:cNvPr id="19460" name="Rectangle 3"/>
          <p:cNvSpPr txBox="1">
            <a:spLocks noChangeArrowheads="1"/>
          </p:cNvSpPr>
          <p:nvPr/>
        </p:nvSpPr>
        <p:spPr bwMode="auto">
          <a:xfrm>
            <a:off x="806450" y="1160463"/>
            <a:ext cx="7200900" cy="1446212"/>
          </a:xfrm>
          <a:prstGeom prst="rect">
            <a:avLst/>
          </a:prstGeom>
          <a:noFill/>
          <a:ln w="9525">
            <a:noFill/>
            <a:miter lim="800000"/>
            <a:headEnd/>
            <a:tailEnd/>
          </a:ln>
        </p:spPr>
        <p:txBody>
          <a:bodyPr lIns="64008" tIns="32004" rIns="64008" bIns="32004"/>
          <a:lstStyle/>
          <a:p>
            <a:pPr marL="488950" indent="-488950">
              <a:spcBef>
                <a:spcPct val="35000"/>
              </a:spcBef>
              <a:buClr>
                <a:srgbClr val="993300"/>
              </a:buClr>
              <a:buSzPct val="90000"/>
              <a:buFont typeface="Monotype Sorts" pitchFamily="-84" charset="2"/>
              <a:buChar char="n"/>
            </a:pPr>
            <a:r>
              <a:rPr kumimoji="1" lang="en-US" altLang="en-US" b="1">
                <a:solidFill>
                  <a:srgbClr val="3366FF"/>
                </a:solidFill>
                <a:latin typeface="Helvetica" pitchFamily="-84" charset="0"/>
              </a:rPr>
              <a:t>Medium-term scheduler  </a:t>
            </a:r>
            <a:r>
              <a:rPr kumimoji="1" lang="en-US" altLang="en-US">
                <a:latin typeface="Helvetica" pitchFamily="-84" charset="0"/>
              </a:rPr>
              <a:t>can be added if degree of multiple programming needs to decrease</a:t>
            </a:r>
          </a:p>
          <a:p>
            <a:pPr marL="1060450" lvl="1" indent="-407988">
              <a:spcBef>
                <a:spcPct val="35000"/>
              </a:spcBef>
              <a:buClr>
                <a:srgbClr val="CC6600"/>
              </a:buClr>
              <a:buSzPct val="80000"/>
              <a:buFont typeface="Monotype Sorts" pitchFamily="-84" charset="2"/>
              <a:buChar char="l"/>
            </a:pPr>
            <a:r>
              <a:rPr kumimoji="1" lang="en-US" altLang="en-US">
                <a:latin typeface="Helvetica" pitchFamily="-84" charset="0"/>
              </a:rPr>
              <a:t>Remove process from memory, store on disk, bring back in from disk to continue execution: </a:t>
            </a:r>
            <a:r>
              <a:rPr kumimoji="1" lang="en-US" altLang="en-US" b="1">
                <a:solidFill>
                  <a:srgbClr val="3366FF"/>
                </a:solidFill>
                <a:latin typeface="Helvetica" pitchFamily="-84" charset="0"/>
              </a:rPr>
              <a:t>swapping</a:t>
            </a:r>
          </a:p>
          <a:p>
            <a:pPr marL="488950" indent="-488950">
              <a:spcBef>
                <a:spcPct val="35000"/>
              </a:spcBef>
              <a:buClr>
                <a:srgbClr val="993300"/>
              </a:buClr>
              <a:buSzPct val="90000"/>
              <a:buFont typeface="Monotype Sorts" pitchFamily="-84" charset="2"/>
              <a:buChar char="n"/>
            </a:pPr>
            <a:endParaRPr kumimoji="1" lang="en-US" altLang="en-US">
              <a:latin typeface="Helvetica" pitchFamily="-84" charset="0"/>
            </a:endParaRPr>
          </a:p>
          <a:p>
            <a:pPr marL="488950" indent="-488950">
              <a:spcBef>
                <a:spcPct val="35000"/>
              </a:spcBef>
              <a:buClr>
                <a:srgbClr val="993300"/>
              </a:buClr>
              <a:buSzPct val="90000"/>
              <a:buFont typeface="Monotype Sorts" pitchFamily="-84" charset="2"/>
              <a:buChar char="n"/>
            </a:pPr>
            <a:endParaRPr kumimoji="1" lang="en-US" altLang="en-US">
              <a:latin typeface="Helvetica" pitchFamily="-8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49300" y="182563"/>
            <a:ext cx="7937500" cy="576262"/>
          </a:xfrm>
        </p:spPr>
        <p:txBody>
          <a:bodyPr>
            <a:normAutofit fontScale="90000"/>
          </a:bodyPr>
          <a:lstStyle/>
          <a:p>
            <a:pPr eaLnBrk="1" hangingPunct="1"/>
            <a:r>
              <a:rPr lang="en-US" altLang="en-US"/>
              <a:t>Deadlock Characterization</a:t>
            </a:r>
          </a:p>
        </p:txBody>
      </p:sp>
      <p:sp>
        <p:nvSpPr>
          <p:cNvPr id="7171" name="Rectangle 3"/>
          <p:cNvSpPr>
            <a:spLocks noGrp="1" noChangeArrowheads="1"/>
          </p:cNvSpPr>
          <p:nvPr>
            <p:ph type="body" idx="1"/>
          </p:nvPr>
        </p:nvSpPr>
        <p:spPr>
          <a:xfrm>
            <a:off x="1335088" y="1541463"/>
            <a:ext cx="6691312" cy="4668837"/>
          </a:xfrm>
        </p:spPr>
        <p:txBody>
          <a:bodyPr>
            <a:normAutofit fontScale="77500" lnSpcReduction="20000"/>
          </a:bodyPr>
          <a:lstStyle/>
          <a:p>
            <a:r>
              <a:rPr lang="en-US" altLang="en-US" b="1">
                <a:solidFill>
                  <a:srgbClr val="3366FF"/>
                </a:solidFill>
              </a:rPr>
              <a:t>Mutual exclusion</a:t>
            </a:r>
            <a:r>
              <a:rPr lang="en-US" altLang="en-US" b="1"/>
              <a:t>:</a:t>
            </a:r>
            <a:r>
              <a:rPr lang="en-US" altLang="en-US"/>
              <a:t>  only one process at a time can use a resource</a:t>
            </a:r>
            <a:endParaRPr lang="en-US" altLang="en-US" sz="800"/>
          </a:p>
          <a:p>
            <a:r>
              <a:rPr lang="en-US" altLang="en-US" b="1">
                <a:solidFill>
                  <a:srgbClr val="3366FF"/>
                </a:solidFill>
              </a:rPr>
              <a:t>Hold and wait</a:t>
            </a:r>
            <a:r>
              <a:rPr lang="en-US" altLang="en-US" b="1"/>
              <a:t>:</a:t>
            </a:r>
            <a:r>
              <a:rPr lang="en-US" altLang="en-US"/>
              <a:t>  a process holding at least one resource is waiting to acquire additional resources held by other processes</a:t>
            </a:r>
            <a:endParaRPr lang="en-US" altLang="en-US" sz="800"/>
          </a:p>
          <a:p>
            <a:r>
              <a:rPr lang="en-US" altLang="en-US" b="1">
                <a:solidFill>
                  <a:srgbClr val="3366FF"/>
                </a:solidFill>
              </a:rPr>
              <a:t>No preemption</a:t>
            </a:r>
            <a:r>
              <a:rPr lang="en-US" altLang="en-US" b="1"/>
              <a:t>:</a:t>
            </a:r>
            <a:r>
              <a:rPr lang="en-US" altLang="en-US"/>
              <a:t>  a resource can be released only voluntarily by the process holding it, after that process has completed its task</a:t>
            </a:r>
            <a:endParaRPr lang="en-US" altLang="en-US" sz="800"/>
          </a:p>
          <a:p>
            <a:r>
              <a:rPr lang="en-US" altLang="en-US" b="1">
                <a:solidFill>
                  <a:srgbClr val="3366FF"/>
                </a:solidFill>
              </a:rPr>
              <a:t>Circular wait</a:t>
            </a:r>
            <a:r>
              <a:rPr lang="en-US" altLang="en-US" b="1"/>
              <a:t>:</a:t>
            </a:r>
            <a:r>
              <a:rPr lang="en-US" altLang="en-US"/>
              <a:t>  there exists a set {</a:t>
            </a:r>
            <a:r>
              <a:rPr lang="en-US" altLang="en-US" i="1"/>
              <a:t>P</a:t>
            </a:r>
            <a:r>
              <a:rPr lang="en-US" altLang="en-US" baseline="-25000"/>
              <a:t>0</a:t>
            </a:r>
            <a:r>
              <a:rPr lang="en-US" altLang="en-US"/>
              <a:t>, </a:t>
            </a:r>
            <a:r>
              <a:rPr lang="en-US" altLang="en-US" i="1"/>
              <a:t>P</a:t>
            </a:r>
            <a:r>
              <a:rPr lang="en-US" altLang="en-US" baseline="-25000"/>
              <a:t>1</a:t>
            </a:r>
            <a:r>
              <a:rPr lang="en-US" altLang="en-US"/>
              <a:t>, …, </a:t>
            </a:r>
            <a:r>
              <a:rPr lang="en-US" altLang="en-US" i="1"/>
              <a:t>P</a:t>
            </a:r>
            <a:r>
              <a:rPr lang="en-US" altLang="en-US" baseline="-25000"/>
              <a:t>n</a:t>
            </a:r>
            <a:r>
              <a:rPr lang="en-US" altLang="en-US"/>
              <a:t>} of waiting processes such that </a:t>
            </a:r>
            <a:r>
              <a:rPr lang="en-US" altLang="en-US" i="1"/>
              <a:t>P</a:t>
            </a:r>
            <a:r>
              <a:rPr lang="en-US" altLang="en-US" baseline="-25000"/>
              <a:t>0 </a:t>
            </a:r>
            <a:r>
              <a:rPr lang="en-US" altLang="en-US"/>
              <a:t>is waiting for a resource that is held by </a:t>
            </a:r>
            <a:r>
              <a:rPr lang="en-US" altLang="en-US" i="1"/>
              <a:t>P</a:t>
            </a:r>
            <a:r>
              <a:rPr lang="en-US" altLang="en-US" baseline="-25000"/>
              <a:t>1</a:t>
            </a:r>
            <a:r>
              <a:rPr lang="en-US" altLang="en-US"/>
              <a:t>, </a:t>
            </a:r>
            <a:r>
              <a:rPr lang="en-US" altLang="en-US" i="1"/>
              <a:t>P</a:t>
            </a:r>
            <a:r>
              <a:rPr lang="en-US" altLang="en-US" baseline="-25000"/>
              <a:t>1</a:t>
            </a:r>
            <a:r>
              <a:rPr lang="en-US" altLang="en-US"/>
              <a:t> is waiting for a resource that is held by </a:t>
            </a:r>
            <a:r>
              <a:rPr lang="en-US" altLang="en-US" i="1"/>
              <a:t>P</a:t>
            </a:r>
            <a:r>
              <a:rPr lang="en-US" altLang="en-US" baseline="-25000"/>
              <a:t>2</a:t>
            </a:r>
            <a:r>
              <a:rPr lang="en-US" altLang="en-US"/>
              <a:t>, …, </a:t>
            </a:r>
            <a:r>
              <a:rPr lang="en-US" altLang="en-US" i="1"/>
              <a:t>P</a:t>
            </a:r>
            <a:r>
              <a:rPr lang="en-US" altLang="en-US" i="1" baseline="-25000"/>
              <a:t>n</a:t>
            </a:r>
            <a:r>
              <a:rPr lang="en-US" altLang="en-US" baseline="-25000"/>
              <a:t>–1</a:t>
            </a:r>
            <a:r>
              <a:rPr lang="en-US" altLang="en-US"/>
              <a:t> is waiting for a resource that is held by </a:t>
            </a:r>
            <a:r>
              <a:rPr lang="en-US" altLang="en-US" i="1"/>
              <a:t>P</a:t>
            </a:r>
            <a:r>
              <a:rPr lang="en-US" altLang="en-US" baseline="-25000"/>
              <a:t>n</a:t>
            </a:r>
            <a:r>
              <a:rPr lang="en-US" altLang="en-US"/>
              <a:t>, and </a:t>
            </a:r>
            <a:r>
              <a:rPr lang="en-US" altLang="en-US" i="1"/>
              <a:t>P</a:t>
            </a:r>
            <a:r>
              <a:rPr lang="en-US" altLang="en-US" baseline="-25000"/>
              <a:t>n</a:t>
            </a:r>
            <a:r>
              <a:rPr lang="en-US" altLang="en-US"/>
              <a:t> is waiting for a resource that is held by </a:t>
            </a:r>
            <a:r>
              <a:rPr lang="en-US" altLang="en-US" i="1"/>
              <a:t>P</a:t>
            </a:r>
            <a:r>
              <a:rPr lang="en-US" altLang="en-US" baseline="-25000"/>
              <a:t>0</a:t>
            </a:r>
            <a:r>
              <a:rPr lang="en-US" altLang="en-US"/>
              <a:t>.</a:t>
            </a:r>
          </a:p>
          <a:p>
            <a:endParaRPr lang="en-US" altLang="en-US"/>
          </a:p>
        </p:txBody>
      </p:sp>
      <p:sp>
        <p:nvSpPr>
          <p:cNvPr id="7172" name="Text Box 5"/>
          <p:cNvSpPr txBox="1">
            <a:spLocks noChangeArrowheads="1"/>
          </p:cNvSpPr>
          <p:nvPr/>
        </p:nvSpPr>
        <p:spPr bwMode="auto">
          <a:xfrm>
            <a:off x="825500" y="1049338"/>
            <a:ext cx="6353175" cy="366712"/>
          </a:xfrm>
          <a:prstGeom prst="rect">
            <a:avLst/>
          </a:prstGeom>
          <a:noFill/>
          <a:ln w="9525">
            <a:noFill/>
            <a:miter lim="800000"/>
            <a:headEnd/>
            <a:tailEnd/>
          </a:ln>
        </p:spPr>
        <p:txBody>
          <a:bodyPr anchor="ctr">
            <a:spAutoFit/>
          </a:bodyPr>
          <a:lstStyle/>
          <a:p>
            <a:pPr algn="ctr">
              <a:spcBef>
                <a:spcPct val="50000"/>
              </a:spcBef>
            </a:pPr>
            <a:r>
              <a:rPr lang="en-US" altLang="en-US">
                <a:latin typeface="Helvetica" pitchFamily="-84" charset="0"/>
              </a:rPr>
              <a:t>Deadlock can arise if four conditions hold simultaneously.</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49300" y="182563"/>
            <a:ext cx="7937500" cy="576262"/>
          </a:xfrm>
        </p:spPr>
        <p:txBody>
          <a:bodyPr>
            <a:normAutofit fontScale="90000"/>
          </a:bodyPr>
          <a:lstStyle/>
          <a:p>
            <a:pPr eaLnBrk="1" hangingPunct="1"/>
            <a:r>
              <a:rPr lang="en-US" altLang="en-US"/>
              <a:t>Deadlock with Mutex Locks</a:t>
            </a:r>
          </a:p>
        </p:txBody>
      </p:sp>
      <p:sp>
        <p:nvSpPr>
          <p:cNvPr id="8195" name="Rectangle 3"/>
          <p:cNvSpPr>
            <a:spLocks noGrp="1" noChangeArrowheads="1"/>
          </p:cNvSpPr>
          <p:nvPr>
            <p:ph type="body" idx="1"/>
          </p:nvPr>
        </p:nvSpPr>
        <p:spPr>
          <a:xfrm>
            <a:off x="844550" y="1141413"/>
            <a:ext cx="7742238" cy="5084762"/>
          </a:xfrm>
        </p:spPr>
        <p:txBody>
          <a:bodyPr/>
          <a:lstStyle/>
          <a:p>
            <a:r>
              <a:rPr lang="en-US" altLang="en-US" dirty="0"/>
              <a:t>Deadlocks can occur via system calls, locking, etc.</a:t>
            </a:r>
          </a:p>
          <a:p>
            <a:pPr>
              <a:buNone/>
            </a:pPr>
            <a:endParaRPr lang="en-US" altLang="en-US"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003300" y="166688"/>
            <a:ext cx="7683500" cy="576262"/>
          </a:xfrm>
        </p:spPr>
        <p:txBody>
          <a:bodyPr>
            <a:normAutofit fontScale="90000"/>
          </a:bodyPr>
          <a:lstStyle/>
          <a:p>
            <a:pPr eaLnBrk="1" hangingPunct="1"/>
            <a:r>
              <a:rPr lang="en-US" altLang="en-US"/>
              <a:t>Resource-Allocation Graph</a:t>
            </a:r>
          </a:p>
        </p:txBody>
      </p:sp>
      <p:sp>
        <p:nvSpPr>
          <p:cNvPr id="9219" name="Rectangle 3"/>
          <p:cNvSpPr>
            <a:spLocks noGrp="1" noChangeArrowheads="1"/>
          </p:cNvSpPr>
          <p:nvPr>
            <p:ph type="body" idx="1"/>
          </p:nvPr>
        </p:nvSpPr>
        <p:spPr>
          <a:xfrm>
            <a:off x="1184275" y="1557338"/>
            <a:ext cx="6808788" cy="4019550"/>
          </a:xfrm>
        </p:spPr>
        <p:txBody>
          <a:bodyPr>
            <a:normAutofit fontScale="92500" lnSpcReduction="20000"/>
          </a:bodyPr>
          <a:lstStyle/>
          <a:p>
            <a:r>
              <a:rPr lang="en-US" altLang="en-US"/>
              <a:t>V is partitioned into two types:</a:t>
            </a:r>
          </a:p>
          <a:p>
            <a:pPr lvl="1"/>
            <a:r>
              <a:rPr lang="en-US" altLang="en-US" i="1"/>
              <a:t>P</a:t>
            </a:r>
            <a:r>
              <a:rPr lang="en-US" altLang="en-US"/>
              <a:t> = {</a:t>
            </a:r>
            <a:r>
              <a:rPr lang="en-US" altLang="en-US" i="1"/>
              <a:t>P</a:t>
            </a:r>
            <a:r>
              <a:rPr lang="en-US" altLang="en-US" baseline="-25000"/>
              <a:t>1</a:t>
            </a:r>
            <a:r>
              <a:rPr lang="en-US" altLang="en-US"/>
              <a:t>, </a:t>
            </a:r>
            <a:r>
              <a:rPr lang="en-US" altLang="en-US" i="1"/>
              <a:t>P</a:t>
            </a:r>
            <a:r>
              <a:rPr lang="en-US" altLang="en-US" baseline="-25000"/>
              <a:t>2</a:t>
            </a:r>
            <a:r>
              <a:rPr lang="en-US" altLang="en-US"/>
              <a:t>, …, </a:t>
            </a:r>
            <a:r>
              <a:rPr lang="en-US" altLang="en-US" i="1"/>
              <a:t>P</a:t>
            </a:r>
            <a:r>
              <a:rPr lang="en-US" altLang="en-US" i="1" baseline="-25000"/>
              <a:t>n</a:t>
            </a:r>
            <a:r>
              <a:rPr lang="en-US" altLang="en-US"/>
              <a:t>}, the set consisting of all the processes in the system</a:t>
            </a:r>
            <a:br>
              <a:rPr lang="en-US" altLang="en-US"/>
            </a:br>
            <a:endParaRPr lang="en-US" altLang="en-US"/>
          </a:p>
          <a:p>
            <a:pPr lvl="1"/>
            <a:r>
              <a:rPr lang="en-US" altLang="en-US" i="1"/>
              <a:t>R</a:t>
            </a:r>
            <a:r>
              <a:rPr lang="en-US" altLang="en-US"/>
              <a:t> = {</a:t>
            </a:r>
            <a:r>
              <a:rPr lang="en-US" altLang="en-US" i="1"/>
              <a:t>R</a:t>
            </a:r>
            <a:r>
              <a:rPr lang="en-US" altLang="en-US" baseline="-25000"/>
              <a:t>1</a:t>
            </a:r>
            <a:r>
              <a:rPr lang="en-US" altLang="en-US"/>
              <a:t>, </a:t>
            </a:r>
            <a:r>
              <a:rPr lang="en-US" altLang="en-US" i="1"/>
              <a:t>R</a:t>
            </a:r>
            <a:r>
              <a:rPr lang="en-US" altLang="en-US" baseline="-25000"/>
              <a:t>2</a:t>
            </a:r>
            <a:r>
              <a:rPr lang="en-US" altLang="en-US"/>
              <a:t>, …, </a:t>
            </a:r>
            <a:r>
              <a:rPr lang="en-US" altLang="en-US" i="1"/>
              <a:t>R</a:t>
            </a:r>
            <a:r>
              <a:rPr lang="en-US" altLang="en-US" i="1" baseline="-25000"/>
              <a:t>m</a:t>
            </a:r>
            <a:r>
              <a:rPr lang="en-US" altLang="en-US"/>
              <a:t>}, the set consisting of all resource types in the system</a:t>
            </a:r>
          </a:p>
          <a:p>
            <a:pPr lvl="1"/>
            <a:endParaRPr lang="en-US" altLang="en-US" sz="900"/>
          </a:p>
          <a:p>
            <a:r>
              <a:rPr lang="en-US" altLang="en-US" b="1">
                <a:solidFill>
                  <a:srgbClr val="3366FF"/>
                </a:solidFill>
              </a:rPr>
              <a:t>request edge</a:t>
            </a:r>
            <a:r>
              <a:rPr lang="en-US" altLang="en-US">
                <a:solidFill>
                  <a:srgbClr val="3366FF"/>
                </a:solidFill>
              </a:rPr>
              <a:t> </a:t>
            </a:r>
            <a:r>
              <a:rPr lang="en-US" altLang="en-US"/>
              <a:t>– directed edge </a:t>
            </a:r>
            <a:r>
              <a:rPr lang="en-US" altLang="en-US" i="1"/>
              <a:t>P</a:t>
            </a:r>
            <a:r>
              <a:rPr lang="en-US" altLang="en-US" i="1" baseline="-25000"/>
              <a:t>i </a:t>
            </a:r>
            <a:r>
              <a:rPr lang="en-US" altLang="en-US">
                <a:sym typeface="Symbol" pitchFamily="18" charset="2"/>
              </a:rPr>
              <a:t> </a:t>
            </a:r>
            <a:r>
              <a:rPr lang="en-US" altLang="en-US" i="1">
                <a:sym typeface="Symbol" pitchFamily="18" charset="2"/>
              </a:rPr>
              <a:t>R</a:t>
            </a:r>
            <a:r>
              <a:rPr lang="en-US" altLang="en-US" i="1" baseline="-25000">
                <a:sym typeface="Symbol" pitchFamily="18" charset="2"/>
              </a:rPr>
              <a:t>j</a:t>
            </a:r>
          </a:p>
          <a:p>
            <a:endParaRPr lang="en-US" altLang="en-US" sz="800" i="1" baseline="-25000">
              <a:sym typeface="Symbol" pitchFamily="18" charset="2"/>
            </a:endParaRPr>
          </a:p>
          <a:p>
            <a:r>
              <a:rPr lang="en-US" altLang="en-US" b="1">
                <a:solidFill>
                  <a:srgbClr val="3366FF"/>
                </a:solidFill>
                <a:sym typeface="Symbol" pitchFamily="18" charset="2"/>
              </a:rPr>
              <a:t>assignment edge</a:t>
            </a:r>
            <a:r>
              <a:rPr lang="en-US" altLang="en-US">
                <a:solidFill>
                  <a:srgbClr val="3366FF"/>
                </a:solidFill>
                <a:sym typeface="Symbol" pitchFamily="18" charset="2"/>
              </a:rPr>
              <a:t> </a:t>
            </a:r>
            <a:r>
              <a:rPr lang="en-US" altLang="en-US"/>
              <a:t>– directed edge </a:t>
            </a:r>
            <a:r>
              <a:rPr lang="en-US" altLang="en-US" i="1"/>
              <a:t>R</a:t>
            </a:r>
            <a:r>
              <a:rPr lang="en-US" altLang="en-US" i="1" baseline="-25000"/>
              <a:t>j</a:t>
            </a:r>
            <a:r>
              <a:rPr lang="en-US" altLang="en-US" i="1"/>
              <a:t> </a:t>
            </a:r>
            <a:r>
              <a:rPr lang="en-US" altLang="en-US">
                <a:sym typeface="Symbol" pitchFamily="18" charset="2"/>
              </a:rPr>
              <a:t> </a:t>
            </a:r>
            <a:r>
              <a:rPr lang="en-US" altLang="en-US" i="1">
                <a:sym typeface="Symbol" pitchFamily="18" charset="2"/>
              </a:rPr>
              <a:t>P</a:t>
            </a:r>
            <a:r>
              <a:rPr lang="en-US" altLang="en-US" i="1" baseline="-25000">
                <a:sym typeface="Symbol" pitchFamily="18" charset="2"/>
              </a:rPr>
              <a:t>i</a:t>
            </a:r>
            <a:endParaRPr lang="en-US" altLang="en-US">
              <a:sym typeface="Symbol" pitchFamily="18" charset="2"/>
            </a:endParaRPr>
          </a:p>
        </p:txBody>
      </p:sp>
      <p:sp>
        <p:nvSpPr>
          <p:cNvPr id="9220" name="Text Box 4"/>
          <p:cNvSpPr txBox="1">
            <a:spLocks noChangeArrowheads="1"/>
          </p:cNvSpPr>
          <p:nvPr/>
        </p:nvSpPr>
        <p:spPr bwMode="auto">
          <a:xfrm>
            <a:off x="822325" y="1035050"/>
            <a:ext cx="4692650" cy="396875"/>
          </a:xfrm>
          <a:prstGeom prst="rect">
            <a:avLst/>
          </a:prstGeom>
          <a:noFill/>
          <a:ln w="9525">
            <a:noFill/>
            <a:miter lim="800000"/>
            <a:headEnd/>
            <a:tailEnd/>
          </a:ln>
        </p:spPr>
        <p:txBody>
          <a:bodyPr wrap="none" anchor="ctr">
            <a:spAutoFit/>
          </a:bodyPr>
          <a:lstStyle/>
          <a:p>
            <a:pPr algn="ctr">
              <a:spcBef>
                <a:spcPct val="50000"/>
              </a:spcBef>
            </a:pPr>
            <a:r>
              <a:rPr lang="en-US" altLang="en-US" sz="2000">
                <a:latin typeface="Helvetica" pitchFamily="-84" charset="0"/>
              </a:rPr>
              <a:t>A set of vertices </a:t>
            </a:r>
            <a:r>
              <a:rPr lang="en-US" altLang="en-US" sz="2000" i="1">
                <a:latin typeface="Helvetica" pitchFamily="-84" charset="0"/>
              </a:rPr>
              <a:t>V</a:t>
            </a:r>
            <a:r>
              <a:rPr lang="en-US" altLang="en-US" sz="2000">
                <a:latin typeface="Helvetica" pitchFamily="-84" charset="0"/>
              </a:rPr>
              <a:t> and a set of edges </a:t>
            </a:r>
            <a:r>
              <a:rPr lang="en-US" altLang="en-US" sz="2000" i="1">
                <a:latin typeface="Helvetica" pitchFamily="-84" charset="0"/>
              </a:rPr>
              <a:t>E</a:t>
            </a:r>
            <a:r>
              <a:rPr lang="en-US" altLang="en-US" sz="2000">
                <a:latin typeface="Helvetica" pitchFamily="-84" charset="0"/>
              </a:rPr>
              <a: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28713" y="182563"/>
            <a:ext cx="7810500" cy="576262"/>
          </a:xfrm>
        </p:spPr>
        <p:txBody>
          <a:bodyPr>
            <a:normAutofit fontScale="90000"/>
          </a:bodyPr>
          <a:lstStyle/>
          <a:p>
            <a:pPr eaLnBrk="1" hangingPunct="1"/>
            <a:r>
              <a:rPr lang="en-US" altLang="en-US"/>
              <a:t>Resource-Allocation Graph (Cont.)</a:t>
            </a:r>
          </a:p>
        </p:txBody>
      </p:sp>
      <p:sp>
        <p:nvSpPr>
          <p:cNvPr id="10243" name="Rectangle 3"/>
          <p:cNvSpPr>
            <a:spLocks noGrp="1" noChangeArrowheads="1"/>
          </p:cNvSpPr>
          <p:nvPr>
            <p:ph type="body" idx="1"/>
          </p:nvPr>
        </p:nvSpPr>
        <p:spPr>
          <a:xfrm>
            <a:off x="885825" y="1138238"/>
            <a:ext cx="7343775" cy="4530725"/>
          </a:xfrm>
        </p:spPr>
        <p:txBody>
          <a:bodyPr>
            <a:normAutofit fontScale="85000" lnSpcReduction="20000"/>
          </a:bodyPr>
          <a:lstStyle/>
          <a:p>
            <a:r>
              <a:rPr lang="en-US" altLang="en-US"/>
              <a:t>Process</a:t>
            </a:r>
            <a:br>
              <a:rPr lang="en-US" altLang="en-US"/>
            </a:br>
            <a:br>
              <a:rPr lang="en-US" altLang="en-US"/>
            </a:br>
            <a:br>
              <a:rPr lang="en-US" altLang="en-US"/>
            </a:br>
            <a:endParaRPr lang="en-US" altLang="en-US"/>
          </a:p>
          <a:p>
            <a:r>
              <a:rPr lang="en-US" altLang="en-US"/>
              <a:t>Resource Type with 4 instances</a:t>
            </a:r>
          </a:p>
          <a:p>
            <a:pPr>
              <a:buFont typeface="Monotype Sorts" pitchFamily="-84" charset="2"/>
              <a:buNone/>
            </a:pPr>
            <a:endParaRPr lang="en-US" altLang="en-US"/>
          </a:p>
          <a:p>
            <a:endParaRPr lang="en-US" altLang="en-US"/>
          </a:p>
          <a:p>
            <a:r>
              <a:rPr lang="en-US" altLang="en-US" i="1"/>
              <a:t>P</a:t>
            </a:r>
            <a:r>
              <a:rPr lang="en-US" altLang="en-US" i="1" baseline="-25000"/>
              <a:t>i</a:t>
            </a:r>
            <a:r>
              <a:rPr lang="en-US" altLang="en-US" i="1"/>
              <a:t> </a:t>
            </a:r>
            <a:r>
              <a:rPr lang="en-US" altLang="en-US"/>
              <a:t>requests instance of </a:t>
            </a:r>
            <a:r>
              <a:rPr lang="en-US" altLang="en-US" i="1"/>
              <a:t>R</a:t>
            </a:r>
            <a:r>
              <a:rPr lang="en-US" altLang="en-US" i="1" baseline="-25000"/>
              <a:t>j</a:t>
            </a:r>
            <a:endParaRPr lang="en-US" altLang="en-US"/>
          </a:p>
          <a:p>
            <a:endParaRPr lang="en-US" altLang="en-US"/>
          </a:p>
          <a:p>
            <a:pPr>
              <a:buFont typeface="Monotype Sorts" pitchFamily="-84" charset="2"/>
              <a:buNone/>
            </a:pPr>
            <a:endParaRPr lang="en-US" altLang="en-US"/>
          </a:p>
          <a:p>
            <a:r>
              <a:rPr lang="en-US" altLang="en-US" i="1"/>
              <a:t>P</a:t>
            </a:r>
            <a:r>
              <a:rPr lang="en-US" altLang="en-US" i="1" baseline="-25000"/>
              <a:t>i</a:t>
            </a:r>
            <a:r>
              <a:rPr lang="en-US" altLang="en-US"/>
              <a:t> is holding an instance of </a:t>
            </a:r>
            <a:r>
              <a:rPr lang="en-US" altLang="en-US" i="1"/>
              <a:t>R</a:t>
            </a:r>
            <a:r>
              <a:rPr lang="en-US" altLang="en-US" i="1" baseline="-25000"/>
              <a:t>j</a:t>
            </a:r>
            <a:endParaRPr lang="en-US" altLang="en-US" i="1"/>
          </a:p>
        </p:txBody>
      </p:sp>
      <p:sp>
        <p:nvSpPr>
          <p:cNvPr id="10244" name="Oval 4"/>
          <p:cNvSpPr>
            <a:spLocks noChangeArrowheads="1"/>
          </p:cNvSpPr>
          <p:nvPr/>
        </p:nvSpPr>
        <p:spPr bwMode="auto">
          <a:xfrm>
            <a:off x="4143375" y="1493838"/>
            <a:ext cx="495300" cy="495300"/>
          </a:xfrm>
          <a:prstGeom prst="ellipse">
            <a:avLst/>
          </a:prstGeom>
          <a:solidFill>
            <a:srgbClr val="CCECFF"/>
          </a:solidFill>
          <a:ln w="9525">
            <a:solidFill>
              <a:schemeClr val="tx1"/>
            </a:solidFill>
            <a:round/>
            <a:headEnd/>
            <a:tailEnd/>
          </a:ln>
        </p:spPr>
        <p:txBody>
          <a:bodyPr wrap="none" anchor="ctr"/>
          <a:lstStyle/>
          <a:p>
            <a:endParaRPr lang="en-US" altLang="en-US"/>
          </a:p>
        </p:txBody>
      </p:sp>
      <p:sp>
        <p:nvSpPr>
          <p:cNvPr id="10245" name="Oval 5"/>
          <p:cNvSpPr>
            <a:spLocks noChangeArrowheads="1"/>
          </p:cNvSpPr>
          <p:nvPr/>
        </p:nvSpPr>
        <p:spPr bwMode="auto">
          <a:xfrm>
            <a:off x="3876675" y="5470525"/>
            <a:ext cx="495300" cy="495300"/>
          </a:xfrm>
          <a:prstGeom prst="ellipse">
            <a:avLst/>
          </a:prstGeom>
          <a:solidFill>
            <a:srgbClr val="CCECFF"/>
          </a:solidFill>
          <a:ln w="9525">
            <a:solidFill>
              <a:schemeClr val="tx1"/>
            </a:solidFill>
            <a:round/>
            <a:headEnd/>
            <a:tailEnd/>
          </a:ln>
        </p:spPr>
        <p:txBody>
          <a:bodyPr wrap="none" anchor="ctr"/>
          <a:lstStyle/>
          <a:p>
            <a:pPr algn="ctr"/>
            <a:r>
              <a:rPr lang="en-US" altLang="en-US" i="1">
                <a:latin typeface="Helvetica" pitchFamily="-84" charset="0"/>
              </a:rPr>
              <a:t>P</a:t>
            </a:r>
            <a:r>
              <a:rPr lang="en-US" altLang="en-US" i="1" baseline="-25000">
                <a:latin typeface="Helvetica" pitchFamily="-84" charset="0"/>
              </a:rPr>
              <a:t>i</a:t>
            </a:r>
            <a:endParaRPr lang="en-US" altLang="en-US">
              <a:latin typeface="Helvetica" pitchFamily="-84" charset="0"/>
            </a:endParaRPr>
          </a:p>
        </p:txBody>
      </p:sp>
      <p:sp>
        <p:nvSpPr>
          <p:cNvPr id="10246" name="Oval 6"/>
          <p:cNvSpPr>
            <a:spLocks noChangeArrowheads="1"/>
          </p:cNvSpPr>
          <p:nvPr/>
        </p:nvSpPr>
        <p:spPr bwMode="auto">
          <a:xfrm>
            <a:off x="3860800" y="4319587"/>
            <a:ext cx="495300" cy="495300"/>
          </a:xfrm>
          <a:prstGeom prst="ellipse">
            <a:avLst/>
          </a:prstGeom>
          <a:solidFill>
            <a:srgbClr val="CCECFF"/>
          </a:solidFill>
          <a:ln w="9525">
            <a:solidFill>
              <a:schemeClr val="tx1"/>
            </a:solidFill>
            <a:round/>
            <a:headEnd/>
            <a:tailEnd/>
          </a:ln>
        </p:spPr>
        <p:txBody>
          <a:bodyPr wrap="none" anchor="ctr"/>
          <a:lstStyle/>
          <a:p>
            <a:pPr algn="ctr"/>
            <a:r>
              <a:rPr lang="en-US" altLang="en-US" i="1">
                <a:latin typeface="Helvetica" pitchFamily="-84" charset="0"/>
              </a:rPr>
              <a:t>P</a:t>
            </a:r>
            <a:r>
              <a:rPr lang="en-US" altLang="en-US" i="1" baseline="-25000">
                <a:latin typeface="Helvetica" pitchFamily="-84" charset="0"/>
              </a:rPr>
              <a:t>i</a:t>
            </a:r>
            <a:endParaRPr lang="en-US" altLang="en-US" i="1">
              <a:latin typeface="Helvetica" pitchFamily="-84" charset="0"/>
            </a:endParaRPr>
          </a:p>
        </p:txBody>
      </p:sp>
      <p:grpSp>
        <p:nvGrpSpPr>
          <p:cNvPr id="2" name="Group 12"/>
          <p:cNvGrpSpPr>
            <a:grpSpLocks/>
          </p:cNvGrpSpPr>
          <p:nvPr/>
        </p:nvGrpSpPr>
        <p:grpSpPr bwMode="auto">
          <a:xfrm>
            <a:off x="4232275" y="3009900"/>
            <a:ext cx="438150" cy="419100"/>
            <a:chOff x="2666" y="1966"/>
            <a:chExt cx="276" cy="264"/>
          </a:xfrm>
          <a:solidFill>
            <a:srgbClr val="CCECFF"/>
          </a:solidFill>
        </p:grpSpPr>
        <p:sp>
          <p:nvSpPr>
            <p:cNvPr id="10264" name="Rectangle 7"/>
            <p:cNvSpPr>
              <a:spLocks noChangeArrowheads="1"/>
            </p:cNvSpPr>
            <p:nvPr/>
          </p:nvSpPr>
          <p:spPr bwMode="auto">
            <a:xfrm>
              <a:off x="2666" y="1966"/>
              <a:ext cx="276" cy="264"/>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65" name="Rectangle 8"/>
            <p:cNvSpPr>
              <a:spLocks noChangeArrowheads="1"/>
            </p:cNvSpPr>
            <p:nvPr/>
          </p:nvSpPr>
          <p:spPr bwMode="auto">
            <a:xfrm>
              <a:off x="2736"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66" name="Rectangle 9"/>
            <p:cNvSpPr>
              <a:spLocks noChangeArrowheads="1"/>
            </p:cNvSpPr>
            <p:nvPr/>
          </p:nvSpPr>
          <p:spPr bwMode="auto">
            <a:xfrm>
              <a:off x="2832"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67" name="Rectangle 10"/>
            <p:cNvSpPr>
              <a:spLocks noChangeArrowheads="1"/>
            </p:cNvSpPr>
            <p:nvPr/>
          </p:nvSpPr>
          <p:spPr bwMode="auto">
            <a:xfrm>
              <a:off x="2736"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68" name="Rectangle 11"/>
            <p:cNvSpPr>
              <a:spLocks noChangeArrowheads="1"/>
            </p:cNvSpPr>
            <p:nvPr/>
          </p:nvSpPr>
          <p:spPr bwMode="auto">
            <a:xfrm>
              <a:off x="2832"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grpSp>
        <p:nvGrpSpPr>
          <p:cNvPr id="3" name="Group 13"/>
          <p:cNvGrpSpPr>
            <a:grpSpLocks/>
          </p:cNvGrpSpPr>
          <p:nvPr/>
        </p:nvGrpSpPr>
        <p:grpSpPr bwMode="auto">
          <a:xfrm>
            <a:off x="4692650" y="4383087"/>
            <a:ext cx="438150" cy="419100"/>
            <a:chOff x="2666" y="1966"/>
            <a:chExt cx="276" cy="264"/>
          </a:xfrm>
          <a:solidFill>
            <a:srgbClr val="CCECFF"/>
          </a:solidFill>
        </p:grpSpPr>
        <p:sp>
          <p:nvSpPr>
            <p:cNvPr id="10259" name="Rectangle 14"/>
            <p:cNvSpPr>
              <a:spLocks noChangeArrowheads="1"/>
            </p:cNvSpPr>
            <p:nvPr/>
          </p:nvSpPr>
          <p:spPr bwMode="auto">
            <a:xfrm>
              <a:off x="2666" y="1966"/>
              <a:ext cx="276" cy="264"/>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60" name="Rectangle 15"/>
            <p:cNvSpPr>
              <a:spLocks noChangeArrowheads="1"/>
            </p:cNvSpPr>
            <p:nvPr/>
          </p:nvSpPr>
          <p:spPr bwMode="auto">
            <a:xfrm>
              <a:off x="2736"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61" name="Rectangle 16"/>
            <p:cNvSpPr>
              <a:spLocks noChangeArrowheads="1"/>
            </p:cNvSpPr>
            <p:nvPr/>
          </p:nvSpPr>
          <p:spPr bwMode="auto">
            <a:xfrm>
              <a:off x="2832"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62" name="Rectangle 17"/>
            <p:cNvSpPr>
              <a:spLocks noChangeArrowheads="1"/>
            </p:cNvSpPr>
            <p:nvPr/>
          </p:nvSpPr>
          <p:spPr bwMode="auto">
            <a:xfrm>
              <a:off x="2736"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63" name="Rectangle 18"/>
            <p:cNvSpPr>
              <a:spLocks noChangeArrowheads="1"/>
            </p:cNvSpPr>
            <p:nvPr/>
          </p:nvSpPr>
          <p:spPr bwMode="auto">
            <a:xfrm>
              <a:off x="2832"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10249" name="Line 19"/>
          <p:cNvSpPr>
            <a:spLocks noChangeShapeType="1"/>
          </p:cNvSpPr>
          <p:nvPr/>
        </p:nvSpPr>
        <p:spPr bwMode="auto">
          <a:xfrm>
            <a:off x="4365625" y="4586287"/>
            <a:ext cx="304800" cy="0"/>
          </a:xfrm>
          <a:prstGeom prst="line">
            <a:avLst/>
          </a:prstGeom>
          <a:noFill/>
          <a:ln w="9525">
            <a:solidFill>
              <a:schemeClr val="tx1"/>
            </a:solidFill>
            <a:round/>
            <a:headEnd/>
            <a:tailEnd type="triangle" w="med" len="med"/>
          </a:ln>
        </p:spPr>
        <p:txBody>
          <a:bodyPr wrap="none" anchor="ctr"/>
          <a:lstStyle/>
          <a:p>
            <a:endParaRPr lang="en-US"/>
          </a:p>
        </p:txBody>
      </p:sp>
      <p:sp>
        <p:nvSpPr>
          <p:cNvPr id="10250" name="Text Box 20"/>
          <p:cNvSpPr txBox="1">
            <a:spLocks noChangeArrowheads="1"/>
          </p:cNvSpPr>
          <p:nvPr/>
        </p:nvSpPr>
        <p:spPr bwMode="auto">
          <a:xfrm>
            <a:off x="4752975" y="4800600"/>
            <a:ext cx="338138" cy="304800"/>
          </a:xfrm>
          <a:prstGeom prst="rect">
            <a:avLst/>
          </a:prstGeom>
          <a:noFill/>
          <a:ln w="9525">
            <a:noFill/>
            <a:miter lim="800000"/>
            <a:headEnd/>
            <a:tailEnd/>
          </a:ln>
        </p:spPr>
        <p:txBody>
          <a:bodyPr wrap="none" anchor="ctr">
            <a:spAutoFit/>
          </a:bodyPr>
          <a:lstStyle/>
          <a:p>
            <a:pPr algn="ctr">
              <a:spcBef>
                <a:spcPct val="50000"/>
              </a:spcBef>
            </a:pPr>
            <a:r>
              <a:rPr lang="en-US" altLang="en-US" sz="1400" i="1">
                <a:latin typeface="Helvetica" pitchFamily="-84" charset="0"/>
              </a:rPr>
              <a:t>R</a:t>
            </a:r>
            <a:r>
              <a:rPr lang="en-US" altLang="en-US" sz="1400" i="1" baseline="-25000">
                <a:latin typeface="Helvetica" pitchFamily="-84" charset="0"/>
              </a:rPr>
              <a:t>j</a:t>
            </a:r>
            <a:endParaRPr lang="en-US" altLang="en-US" sz="1400" i="1">
              <a:latin typeface="Helvetica" pitchFamily="-84" charset="0"/>
            </a:endParaRPr>
          </a:p>
        </p:txBody>
      </p:sp>
      <p:grpSp>
        <p:nvGrpSpPr>
          <p:cNvPr id="4" name="Group 21"/>
          <p:cNvGrpSpPr>
            <a:grpSpLocks/>
          </p:cNvGrpSpPr>
          <p:nvPr/>
        </p:nvGrpSpPr>
        <p:grpSpPr bwMode="auto">
          <a:xfrm>
            <a:off x="4670425" y="5534025"/>
            <a:ext cx="438150" cy="419100"/>
            <a:chOff x="2666" y="1966"/>
            <a:chExt cx="276" cy="264"/>
          </a:xfrm>
          <a:solidFill>
            <a:srgbClr val="CCECFF"/>
          </a:solidFill>
        </p:grpSpPr>
        <p:sp>
          <p:nvSpPr>
            <p:cNvPr id="10254" name="Rectangle 22"/>
            <p:cNvSpPr>
              <a:spLocks noChangeArrowheads="1"/>
            </p:cNvSpPr>
            <p:nvPr/>
          </p:nvSpPr>
          <p:spPr bwMode="auto">
            <a:xfrm>
              <a:off x="2666" y="1966"/>
              <a:ext cx="276" cy="264"/>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55" name="Rectangle 23"/>
            <p:cNvSpPr>
              <a:spLocks noChangeArrowheads="1"/>
            </p:cNvSpPr>
            <p:nvPr/>
          </p:nvSpPr>
          <p:spPr bwMode="auto">
            <a:xfrm>
              <a:off x="2736"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56" name="Rectangle 24"/>
            <p:cNvSpPr>
              <a:spLocks noChangeArrowheads="1"/>
            </p:cNvSpPr>
            <p:nvPr/>
          </p:nvSpPr>
          <p:spPr bwMode="auto">
            <a:xfrm>
              <a:off x="2832" y="2026"/>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57" name="Rectangle 25"/>
            <p:cNvSpPr>
              <a:spLocks noChangeArrowheads="1"/>
            </p:cNvSpPr>
            <p:nvPr/>
          </p:nvSpPr>
          <p:spPr bwMode="auto">
            <a:xfrm>
              <a:off x="2736"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0258" name="Rectangle 26"/>
            <p:cNvSpPr>
              <a:spLocks noChangeArrowheads="1"/>
            </p:cNvSpPr>
            <p:nvPr/>
          </p:nvSpPr>
          <p:spPr bwMode="auto">
            <a:xfrm>
              <a:off x="2832" y="2108"/>
              <a:ext cx="47" cy="47"/>
            </a:xfrm>
            <a:prstGeom prst="rect">
              <a:avLst/>
            </a:prstGeom>
            <a:grpFill/>
            <a:ln w="9525">
              <a:solidFill>
                <a:schemeClr val="tx1"/>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10252" name="Line 27"/>
          <p:cNvSpPr>
            <a:spLocks noChangeShapeType="1"/>
          </p:cNvSpPr>
          <p:nvPr/>
        </p:nvSpPr>
        <p:spPr bwMode="auto">
          <a:xfrm flipH="1">
            <a:off x="4343400" y="5624513"/>
            <a:ext cx="476250" cy="104775"/>
          </a:xfrm>
          <a:prstGeom prst="line">
            <a:avLst/>
          </a:prstGeom>
          <a:noFill/>
          <a:ln w="9525">
            <a:solidFill>
              <a:schemeClr val="tx1"/>
            </a:solidFill>
            <a:round/>
            <a:headEnd/>
            <a:tailEnd type="triangle" w="med" len="med"/>
          </a:ln>
        </p:spPr>
        <p:txBody>
          <a:bodyPr wrap="none" anchor="ctr"/>
          <a:lstStyle/>
          <a:p>
            <a:endParaRPr lang="en-US"/>
          </a:p>
        </p:txBody>
      </p:sp>
      <p:sp>
        <p:nvSpPr>
          <p:cNvPr id="10253" name="Text Box 28"/>
          <p:cNvSpPr txBox="1">
            <a:spLocks noChangeArrowheads="1"/>
          </p:cNvSpPr>
          <p:nvPr/>
        </p:nvSpPr>
        <p:spPr bwMode="auto">
          <a:xfrm>
            <a:off x="4721225" y="5867400"/>
            <a:ext cx="338138" cy="304800"/>
          </a:xfrm>
          <a:prstGeom prst="rect">
            <a:avLst/>
          </a:prstGeom>
          <a:noFill/>
          <a:ln w="9525">
            <a:noFill/>
            <a:miter lim="800000"/>
            <a:headEnd/>
            <a:tailEnd/>
          </a:ln>
        </p:spPr>
        <p:txBody>
          <a:bodyPr wrap="none" anchor="ctr">
            <a:spAutoFit/>
          </a:bodyPr>
          <a:lstStyle/>
          <a:p>
            <a:pPr algn="ctr">
              <a:spcBef>
                <a:spcPct val="50000"/>
              </a:spcBef>
            </a:pPr>
            <a:r>
              <a:rPr lang="en-US" altLang="en-US" sz="1400" i="1">
                <a:latin typeface="Helvetica" pitchFamily="-84" charset="0"/>
              </a:rPr>
              <a:t>R</a:t>
            </a:r>
            <a:r>
              <a:rPr lang="en-US" altLang="en-US" sz="1400" i="1" baseline="-25000">
                <a:latin typeface="Helvetica" pitchFamily="-84" charset="0"/>
              </a:rPr>
              <a:t>j</a:t>
            </a:r>
            <a:endParaRPr lang="en-US" altLang="en-US" sz="1400" i="1">
              <a:latin typeface="Helvetica" pitchFamily="-8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a:xfrm>
            <a:off x="1076325" y="207963"/>
            <a:ext cx="8150225" cy="512762"/>
          </a:xfrm>
        </p:spPr>
        <p:txBody>
          <a:bodyPr>
            <a:normAutofit fontScale="90000"/>
          </a:bodyPr>
          <a:lstStyle/>
          <a:p>
            <a:pPr eaLnBrk="1" hangingPunct="1"/>
            <a:r>
              <a:rPr lang="en-US" altLang="en-US" sz="2800"/>
              <a:t>Example of a Resource Allocation Graph</a:t>
            </a:r>
          </a:p>
        </p:txBody>
      </p:sp>
      <p:pic>
        <p:nvPicPr>
          <p:cNvPr id="11267" name="Picture 1032"/>
          <p:cNvPicPr>
            <a:picLocks noChangeAspect="1" noChangeArrowheads="1"/>
          </p:cNvPicPr>
          <p:nvPr/>
        </p:nvPicPr>
        <p:blipFill>
          <a:blip r:embed="rId3"/>
          <a:srcRect l="25287" t="926" r="25287" b="1532"/>
          <a:stretch>
            <a:fillRect/>
          </a:stretch>
        </p:blipFill>
        <p:spPr bwMode="auto">
          <a:xfrm>
            <a:off x="2941638" y="1316038"/>
            <a:ext cx="2741612" cy="4059237"/>
          </a:xfrm>
          <a:prstGeom prst="rect">
            <a:avLst/>
          </a:prstGeom>
          <a:noFill/>
          <a:ln w="38100" cmpd="dbl">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33463" y="273050"/>
            <a:ext cx="8378825" cy="469900"/>
          </a:xfrm>
        </p:spPr>
        <p:txBody>
          <a:bodyPr>
            <a:normAutofit fontScale="90000"/>
          </a:bodyPr>
          <a:lstStyle/>
          <a:p>
            <a:pPr eaLnBrk="1" hangingPunct="1"/>
            <a:r>
              <a:rPr lang="en-US" altLang="en-US" sz="2800"/>
              <a:t>Resource Allocation Graph With A Deadlock</a:t>
            </a:r>
          </a:p>
        </p:txBody>
      </p:sp>
      <p:pic>
        <p:nvPicPr>
          <p:cNvPr id="12291" name="Picture 7"/>
          <p:cNvPicPr>
            <a:picLocks noChangeAspect="1" noChangeArrowheads="1"/>
          </p:cNvPicPr>
          <p:nvPr/>
        </p:nvPicPr>
        <p:blipFill>
          <a:blip r:embed="rId3"/>
          <a:srcRect/>
          <a:stretch>
            <a:fillRect/>
          </a:stretch>
        </p:blipFill>
        <p:spPr bwMode="auto">
          <a:xfrm>
            <a:off x="3013075" y="1212850"/>
            <a:ext cx="2781300" cy="4098925"/>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241425" y="304800"/>
            <a:ext cx="7954963" cy="457200"/>
          </a:xfrm>
        </p:spPr>
        <p:txBody>
          <a:bodyPr>
            <a:normAutofit fontScale="90000"/>
          </a:bodyPr>
          <a:lstStyle/>
          <a:p>
            <a:pPr eaLnBrk="1" hangingPunct="1"/>
            <a:r>
              <a:rPr lang="en-US" altLang="en-US"/>
              <a:t>Graph With A Cycle But No Deadlock</a:t>
            </a:r>
          </a:p>
        </p:txBody>
      </p:sp>
      <p:pic>
        <p:nvPicPr>
          <p:cNvPr id="13315" name="Picture 4" descr="7"/>
          <p:cNvPicPr>
            <a:picLocks noChangeAspect="1" noChangeArrowheads="1"/>
          </p:cNvPicPr>
          <p:nvPr/>
        </p:nvPicPr>
        <p:blipFill>
          <a:blip r:embed="rId3"/>
          <a:srcRect/>
          <a:stretch>
            <a:fillRect/>
          </a:stretch>
        </p:blipFill>
        <p:spPr bwMode="auto">
          <a:xfrm>
            <a:off x="3216275" y="1208088"/>
            <a:ext cx="2952750" cy="3767137"/>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a:t>Basic Facts</a:t>
            </a:r>
          </a:p>
        </p:txBody>
      </p:sp>
      <p:sp>
        <p:nvSpPr>
          <p:cNvPr id="14339" name="Rectangle 3"/>
          <p:cNvSpPr>
            <a:spLocks noGrp="1" noChangeArrowheads="1"/>
          </p:cNvSpPr>
          <p:nvPr>
            <p:ph type="body" idx="1"/>
          </p:nvPr>
        </p:nvSpPr>
        <p:spPr>
          <a:xfrm>
            <a:off x="865188" y="1217613"/>
            <a:ext cx="6284912" cy="4400550"/>
          </a:xfrm>
        </p:spPr>
        <p:txBody>
          <a:bodyPr/>
          <a:lstStyle/>
          <a:p>
            <a:r>
              <a:rPr lang="en-US" altLang="en-US"/>
              <a:t>If graph contains no cycles </a:t>
            </a:r>
            <a:r>
              <a:rPr lang="en-US" altLang="en-US">
                <a:sym typeface="Symbol" pitchFamily="18" charset="2"/>
              </a:rPr>
              <a:t> no deadlock</a:t>
            </a:r>
          </a:p>
          <a:p>
            <a:r>
              <a:rPr lang="en-US" altLang="en-US">
                <a:sym typeface="Symbol" pitchFamily="18" charset="2"/>
              </a:rPr>
              <a:t>If graph contains a cycle </a:t>
            </a:r>
          </a:p>
          <a:p>
            <a:pPr lvl="1"/>
            <a:r>
              <a:rPr lang="en-US" altLang="en-US">
                <a:sym typeface="Symbol" pitchFamily="18" charset="2"/>
              </a:rPr>
              <a:t>if only one instance per resource type, then deadlock</a:t>
            </a:r>
          </a:p>
          <a:p>
            <a:pPr lvl="1"/>
            <a:r>
              <a:rPr lang="en-US" altLang="en-US">
                <a:sym typeface="Symbol" pitchFamily="18" charset="2"/>
              </a:rPr>
              <a:t>if several instances per resource type, possibility of deadlock</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109663" y="214313"/>
            <a:ext cx="7577137" cy="576262"/>
          </a:xfrm>
        </p:spPr>
        <p:txBody>
          <a:bodyPr>
            <a:normAutofit fontScale="90000"/>
          </a:bodyPr>
          <a:lstStyle/>
          <a:p>
            <a:pPr eaLnBrk="1" hangingPunct="1"/>
            <a:r>
              <a:rPr lang="en-US" altLang="en-US"/>
              <a:t>Methods for Handling Deadlocks</a:t>
            </a:r>
          </a:p>
        </p:txBody>
      </p:sp>
      <p:sp>
        <p:nvSpPr>
          <p:cNvPr id="15363" name="Rectangle 3"/>
          <p:cNvSpPr>
            <a:spLocks noGrp="1" noChangeArrowheads="1"/>
          </p:cNvSpPr>
          <p:nvPr>
            <p:ph type="body" idx="1"/>
          </p:nvPr>
        </p:nvSpPr>
        <p:spPr>
          <a:xfrm>
            <a:off x="882650" y="1198563"/>
            <a:ext cx="6153150" cy="3295650"/>
          </a:xfrm>
        </p:spPr>
        <p:txBody>
          <a:bodyPr>
            <a:normAutofit fontScale="77500" lnSpcReduction="20000"/>
          </a:bodyPr>
          <a:lstStyle/>
          <a:p>
            <a:r>
              <a:rPr lang="en-US" altLang="en-US"/>
              <a:t>Ensure that the system will </a:t>
            </a:r>
            <a:r>
              <a:rPr lang="en-US" altLang="en-US" b="1" i="1">
                <a:solidFill>
                  <a:srgbClr val="FF0066"/>
                </a:solidFill>
              </a:rPr>
              <a:t>never</a:t>
            </a:r>
            <a:r>
              <a:rPr lang="en-US" altLang="en-US"/>
              <a:t> enter a deadlock state:</a:t>
            </a:r>
          </a:p>
          <a:p>
            <a:pPr lvl="1"/>
            <a:r>
              <a:rPr lang="en-US" altLang="en-US"/>
              <a:t>Deadlock prevention</a:t>
            </a:r>
          </a:p>
          <a:p>
            <a:pPr lvl="1"/>
            <a:r>
              <a:rPr lang="en-US" altLang="en-US"/>
              <a:t>Deadlock avoidence</a:t>
            </a:r>
          </a:p>
          <a:p>
            <a:r>
              <a:rPr lang="en-US" altLang="en-US"/>
              <a:t>Allow the system to enter a deadlock state and then recover</a:t>
            </a:r>
          </a:p>
          <a:p>
            <a:r>
              <a:rPr lang="en-US" altLang="en-US"/>
              <a:t>Ignore the problem and pretend that deadlocks never occur in the system; used by most operating systems, including UNIX</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885825" y="198438"/>
            <a:ext cx="7800975" cy="576262"/>
          </a:xfrm>
        </p:spPr>
        <p:txBody>
          <a:bodyPr>
            <a:normAutofit fontScale="90000"/>
          </a:bodyPr>
          <a:lstStyle/>
          <a:p>
            <a:pPr eaLnBrk="1" hangingPunct="1"/>
            <a:r>
              <a:rPr lang="en-US" altLang="en-US"/>
              <a:t>Deadlock Prevention</a:t>
            </a:r>
          </a:p>
        </p:txBody>
      </p:sp>
      <p:sp>
        <p:nvSpPr>
          <p:cNvPr id="16387" name="Rectangle 1027"/>
          <p:cNvSpPr>
            <a:spLocks noGrp="1" noChangeArrowheads="1"/>
          </p:cNvSpPr>
          <p:nvPr>
            <p:ph type="body" idx="1"/>
          </p:nvPr>
        </p:nvSpPr>
        <p:spPr>
          <a:xfrm>
            <a:off x="1160463" y="1633538"/>
            <a:ext cx="6523037" cy="3822700"/>
          </a:xfrm>
        </p:spPr>
        <p:txBody>
          <a:bodyPr>
            <a:normAutofit fontScale="85000" lnSpcReduction="20000"/>
          </a:bodyPr>
          <a:lstStyle/>
          <a:p>
            <a:r>
              <a:rPr lang="en-US" altLang="en-US" b="1" dirty="0"/>
              <a:t>Mutual Exclusion</a:t>
            </a:r>
            <a:r>
              <a:rPr lang="en-US" altLang="en-US" dirty="0"/>
              <a:t> – not required for sharable resources (e.g., read-only files); must hold for non-sharable resources</a:t>
            </a:r>
          </a:p>
          <a:p>
            <a:r>
              <a:rPr lang="en-US" altLang="en-US" b="1" dirty="0"/>
              <a:t>Hold and Wait</a:t>
            </a:r>
            <a:r>
              <a:rPr lang="en-US" altLang="en-US" dirty="0"/>
              <a:t> – must guarantee that whenever a process requests a resource, it does not hold any other resources</a:t>
            </a:r>
          </a:p>
          <a:p>
            <a:pPr lvl="1"/>
            <a:r>
              <a:rPr lang="en-US" altLang="en-US" dirty="0"/>
              <a:t>Require process to request and be allocated all its resources before it begins execution, or allow process to request resources only when the process has none allocated to it.</a:t>
            </a:r>
          </a:p>
          <a:p>
            <a:pPr lvl="1"/>
            <a:r>
              <a:rPr lang="en-US" altLang="en-US" dirty="0"/>
              <a:t>Low resource utilization; starvation possible</a:t>
            </a:r>
          </a:p>
        </p:txBody>
      </p:sp>
      <p:sp>
        <p:nvSpPr>
          <p:cNvPr id="16388" name="Text Box 1028"/>
          <p:cNvSpPr txBox="1">
            <a:spLocks noChangeArrowheads="1"/>
          </p:cNvSpPr>
          <p:nvPr/>
        </p:nvSpPr>
        <p:spPr bwMode="auto">
          <a:xfrm>
            <a:off x="819150" y="1116013"/>
            <a:ext cx="4273550" cy="366712"/>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Restrain the ways request can be made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a:t>Context Switch</a:t>
            </a:r>
          </a:p>
        </p:txBody>
      </p:sp>
      <p:sp>
        <p:nvSpPr>
          <p:cNvPr id="21507" name="Rectangle 3"/>
          <p:cNvSpPr>
            <a:spLocks noGrp="1" noChangeArrowheads="1"/>
          </p:cNvSpPr>
          <p:nvPr>
            <p:ph type="body" idx="1"/>
          </p:nvPr>
        </p:nvSpPr>
        <p:spPr>
          <a:xfrm>
            <a:off x="854075" y="1108075"/>
            <a:ext cx="6997700" cy="4448175"/>
          </a:xfrm>
        </p:spPr>
        <p:txBody>
          <a:bodyPr>
            <a:normAutofit fontScale="77500" lnSpcReduction="20000"/>
          </a:bodyPr>
          <a:lstStyle/>
          <a:p>
            <a:r>
              <a:rPr lang="en-US" altLang="en-US"/>
              <a:t>When CPU switches to another process, the system must </a:t>
            </a:r>
            <a:r>
              <a:rPr lang="en-US" altLang="en-US" b="1">
                <a:solidFill>
                  <a:srgbClr val="3366FF"/>
                </a:solidFill>
              </a:rPr>
              <a:t>save the state </a:t>
            </a:r>
            <a:r>
              <a:rPr lang="en-US" altLang="en-US"/>
              <a:t>of the old process and load the </a:t>
            </a:r>
            <a:r>
              <a:rPr lang="en-US" altLang="en-US" b="1">
                <a:solidFill>
                  <a:srgbClr val="3366FF"/>
                </a:solidFill>
              </a:rPr>
              <a:t>saved state </a:t>
            </a:r>
            <a:r>
              <a:rPr lang="en-US" altLang="en-US"/>
              <a:t>for the new process via a </a:t>
            </a:r>
            <a:r>
              <a:rPr lang="en-US" altLang="en-US" b="1">
                <a:solidFill>
                  <a:srgbClr val="3366FF"/>
                </a:solidFill>
              </a:rPr>
              <a:t>context switch</a:t>
            </a:r>
            <a:endParaRPr lang="en-US" altLang="en-US"/>
          </a:p>
          <a:p>
            <a:r>
              <a:rPr lang="en-US" altLang="en-US" b="1">
                <a:solidFill>
                  <a:srgbClr val="3366FF"/>
                </a:solidFill>
              </a:rPr>
              <a:t>Context </a:t>
            </a:r>
            <a:r>
              <a:rPr lang="en-US" altLang="en-US"/>
              <a:t>of a process represented in the PCB</a:t>
            </a:r>
          </a:p>
          <a:p>
            <a:r>
              <a:rPr lang="en-US" altLang="en-US"/>
              <a:t>Context-switch time is overhead; the system does no useful work while switching</a:t>
            </a:r>
          </a:p>
          <a:p>
            <a:pPr lvl="1"/>
            <a:r>
              <a:rPr lang="en-US" altLang="en-US"/>
              <a:t>The more complex the OS and the PCB </a:t>
            </a:r>
            <a:r>
              <a:rPr lang="en-US" altLang="en-US">
                <a:sym typeface="Wingdings" pitchFamily="2" charset="2"/>
              </a:rPr>
              <a:t> the </a:t>
            </a:r>
            <a:r>
              <a:rPr lang="en-US" altLang="en-US"/>
              <a:t>longer the context switch</a:t>
            </a:r>
          </a:p>
          <a:p>
            <a:r>
              <a:rPr lang="en-US" altLang="en-US"/>
              <a:t>Time dependent on hardware support</a:t>
            </a:r>
          </a:p>
          <a:p>
            <a:pPr lvl="1"/>
            <a:r>
              <a:rPr lang="en-US" altLang="en-US"/>
              <a:t>Some hardware provides multiple sets of registers per CPU </a:t>
            </a:r>
            <a:r>
              <a:rPr lang="en-US" altLang="en-US">
                <a:sym typeface="Wingdings" pitchFamily="2" charset="2"/>
              </a:rPr>
              <a:t></a:t>
            </a:r>
            <a:r>
              <a:rPr lang="en-US" altLang="en-US"/>
              <a:t> multiple contexts loaded at once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a:xfrm>
            <a:off x="1003300" y="166688"/>
            <a:ext cx="7683500" cy="576262"/>
          </a:xfrm>
        </p:spPr>
        <p:txBody>
          <a:bodyPr>
            <a:normAutofit fontScale="90000"/>
          </a:bodyPr>
          <a:lstStyle/>
          <a:p>
            <a:pPr eaLnBrk="1" hangingPunct="1"/>
            <a:r>
              <a:rPr lang="en-US" altLang="en-US"/>
              <a:t>Deadlock Prevention (Cont.)</a:t>
            </a:r>
          </a:p>
        </p:txBody>
      </p:sp>
      <p:sp>
        <p:nvSpPr>
          <p:cNvPr id="17411" name="Rectangle 1027"/>
          <p:cNvSpPr>
            <a:spLocks noGrp="1" noChangeArrowheads="1"/>
          </p:cNvSpPr>
          <p:nvPr>
            <p:ph type="body" idx="1"/>
          </p:nvPr>
        </p:nvSpPr>
        <p:spPr>
          <a:xfrm>
            <a:off x="838200" y="1076325"/>
            <a:ext cx="6705600" cy="4446588"/>
          </a:xfrm>
        </p:spPr>
        <p:txBody>
          <a:bodyPr>
            <a:normAutofit fontScale="77500" lnSpcReduction="20000"/>
          </a:bodyPr>
          <a:lstStyle/>
          <a:p>
            <a:r>
              <a:rPr lang="en-US" altLang="en-US" b="1"/>
              <a:t>No Preemption</a:t>
            </a:r>
            <a:r>
              <a:rPr lang="en-US" altLang="en-US"/>
              <a:t> –</a:t>
            </a:r>
          </a:p>
          <a:p>
            <a:pPr lvl="1"/>
            <a:r>
              <a:rPr lang="en-US" altLang="en-US"/>
              <a:t>If a process that is holding some resources requests another resource that cannot be immediately allocated to it, then all resources currently being held are released</a:t>
            </a:r>
          </a:p>
          <a:p>
            <a:pPr lvl="1"/>
            <a:r>
              <a:rPr lang="en-US" altLang="en-US"/>
              <a:t>Preempted resources are added to the list of resources for which the process is waiting</a:t>
            </a:r>
          </a:p>
          <a:p>
            <a:pPr lvl="1"/>
            <a:r>
              <a:rPr lang="en-US" altLang="en-US"/>
              <a:t>Process will be restarted only when it can regain its old resources, as well as the new ones that it is requesting</a:t>
            </a:r>
          </a:p>
          <a:p>
            <a:r>
              <a:rPr lang="en-US" altLang="en-US" b="1"/>
              <a:t>Circular Wait</a:t>
            </a:r>
            <a:r>
              <a:rPr lang="en-US" altLang="en-US"/>
              <a:t> – impose a total ordering of all resource types, and require that each process requests resources in an increasing order of enumeration</a:t>
            </a:r>
          </a:p>
          <a:p>
            <a:pPr lvl="1"/>
            <a:endParaRPr lang="en-US"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23925" y="198438"/>
            <a:ext cx="7762875" cy="576262"/>
          </a:xfrm>
        </p:spPr>
        <p:txBody>
          <a:bodyPr>
            <a:normAutofit fontScale="90000"/>
          </a:bodyPr>
          <a:lstStyle/>
          <a:p>
            <a:pPr eaLnBrk="1" hangingPunct="1"/>
            <a:r>
              <a:rPr lang="en-US" altLang="en-US"/>
              <a:t>Deadlock Avoidance</a:t>
            </a:r>
          </a:p>
        </p:txBody>
      </p:sp>
      <p:sp>
        <p:nvSpPr>
          <p:cNvPr id="20483" name="Rectangle 3"/>
          <p:cNvSpPr>
            <a:spLocks noGrp="1" noChangeArrowheads="1"/>
          </p:cNvSpPr>
          <p:nvPr>
            <p:ph type="body" idx="1"/>
          </p:nvPr>
        </p:nvSpPr>
        <p:spPr>
          <a:xfrm>
            <a:off x="1397000" y="1814513"/>
            <a:ext cx="6629400" cy="3783012"/>
          </a:xfrm>
        </p:spPr>
        <p:txBody>
          <a:bodyPr>
            <a:normAutofit fontScale="77500" lnSpcReduction="20000"/>
          </a:bodyPr>
          <a:lstStyle/>
          <a:p>
            <a:r>
              <a:rPr lang="en-US" altLang="en-US"/>
              <a:t>Simplest and most useful model requires that each process declare the </a:t>
            </a:r>
            <a:r>
              <a:rPr lang="en-US" altLang="en-US" b="1" i="1"/>
              <a:t>maximum number</a:t>
            </a:r>
            <a:r>
              <a:rPr lang="en-US" altLang="en-US" b="1"/>
              <a:t> </a:t>
            </a:r>
            <a:r>
              <a:rPr lang="en-US" altLang="en-US"/>
              <a:t>of resources of each type that it may need</a:t>
            </a:r>
          </a:p>
          <a:p>
            <a:r>
              <a:rPr lang="en-US" altLang="en-US"/>
              <a:t>The deadlock-avoidance algorithm dynamically examines the resource-allocation state to ensure that there can never be a circular-wait condition</a:t>
            </a:r>
          </a:p>
          <a:p>
            <a:r>
              <a:rPr lang="en-US" altLang="en-US"/>
              <a:t>Resource-allocation </a:t>
            </a:r>
            <a:r>
              <a:rPr lang="en-US" altLang="en-US" i="1"/>
              <a:t>state</a:t>
            </a:r>
            <a:r>
              <a:rPr lang="en-US" altLang="en-US"/>
              <a:t> is defined by the number of available and allocated resources, and the maximum demands of the processes</a:t>
            </a:r>
          </a:p>
        </p:txBody>
      </p:sp>
      <p:sp>
        <p:nvSpPr>
          <p:cNvPr id="20484" name="Text Box 4"/>
          <p:cNvSpPr txBox="1">
            <a:spLocks noChangeArrowheads="1"/>
          </p:cNvSpPr>
          <p:nvPr/>
        </p:nvSpPr>
        <p:spPr bwMode="auto">
          <a:xfrm>
            <a:off x="1154113" y="1098550"/>
            <a:ext cx="7769225" cy="641350"/>
          </a:xfrm>
          <a:prstGeom prst="rect">
            <a:avLst/>
          </a:prstGeom>
          <a:noFill/>
          <a:ln w="9525">
            <a:noFill/>
            <a:miter lim="800000"/>
            <a:headEnd/>
            <a:tailEnd/>
          </a:ln>
        </p:spPr>
        <p:txBody>
          <a:bodyPr anchor="ctr">
            <a:spAutoFit/>
          </a:bodyPr>
          <a:lstStyle/>
          <a:p>
            <a:pPr>
              <a:spcBef>
                <a:spcPct val="50000"/>
              </a:spcBef>
            </a:pPr>
            <a:r>
              <a:rPr lang="en-US" altLang="en-US">
                <a:latin typeface="Helvetica" pitchFamily="-84" charset="0"/>
              </a:rPr>
              <a:t>Requires that the system has some additional </a:t>
            </a:r>
            <a:r>
              <a:rPr lang="en-US" altLang="en-US" b="1" i="1">
                <a:latin typeface="Helvetica" pitchFamily="-84" charset="0"/>
              </a:rPr>
              <a:t>a priori </a:t>
            </a:r>
            <a:r>
              <a:rPr lang="en-US" altLang="en-US">
                <a:latin typeface="Helvetica" pitchFamily="-84" charset="0"/>
              </a:rPr>
              <a:t>information </a:t>
            </a:r>
            <a:br>
              <a:rPr lang="en-US" altLang="en-US">
                <a:latin typeface="Helvetica" pitchFamily="-84" charset="0"/>
              </a:rPr>
            </a:br>
            <a:r>
              <a:rPr lang="en-US" altLang="en-US">
                <a:latin typeface="Helvetica" pitchFamily="-84" charset="0"/>
              </a:rPr>
              <a:t>available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36525"/>
            <a:ext cx="8229600" cy="576263"/>
          </a:xfrm>
        </p:spPr>
        <p:txBody>
          <a:bodyPr>
            <a:normAutofit fontScale="90000"/>
          </a:bodyPr>
          <a:lstStyle/>
          <a:p>
            <a:pPr eaLnBrk="1" hangingPunct="1"/>
            <a:r>
              <a:rPr lang="en-US" altLang="en-US"/>
              <a:t>Safe State</a:t>
            </a:r>
          </a:p>
        </p:txBody>
      </p:sp>
      <p:sp>
        <p:nvSpPr>
          <p:cNvPr id="21507" name="Rectangle 3"/>
          <p:cNvSpPr>
            <a:spLocks noGrp="1" noChangeArrowheads="1"/>
          </p:cNvSpPr>
          <p:nvPr>
            <p:ph type="body" idx="1"/>
          </p:nvPr>
        </p:nvSpPr>
        <p:spPr>
          <a:xfrm>
            <a:off x="919163" y="1165225"/>
            <a:ext cx="7358062" cy="4997450"/>
          </a:xfrm>
        </p:spPr>
        <p:txBody>
          <a:bodyPr>
            <a:normAutofit fontScale="77500" lnSpcReduction="20000"/>
          </a:bodyPr>
          <a:lstStyle/>
          <a:p>
            <a:r>
              <a:rPr lang="en-US" altLang="en-US"/>
              <a:t>When a process requests an available resource, system must decide if immediate allocation leaves the system in a safe state</a:t>
            </a:r>
          </a:p>
          <a:p>
            <a:r>
              <a:rPr lang="en-US" altLang="en-US"/>
              <a:t>System is in </a:t>
            </a:r>
            <a:r>
              <a:rPr lang="en-US" altLang="en-US" b="1">
                <a:solidFill>
                  <a:srgbClr val="3366FF"/>
                </a:solidFill>
              </a:rPr>
              <a:t>safe state</a:t>
            </a:r>
            <a:r>
              <a:rPr lang="en-US" altLang="en-US">
                <a:solidFill>
                  <a:srgbClr val="3366FF"/>
                </a:solidFill>
              </a:rPr>
              <a:t> </a:t>
            </a:r>
            <a:r>
              <a:rPr lang="en-US" altLang="en-US"/>
              <a:t>if there exists a sequence &lt;</a:t>
            </a:r>
            <a:r>
              <a:rPr lang="en-US" altLang="en-US" i="1"/>
              <a:t>P</a:t>
            </a:r>
            <a:r>
              <a:rPr lang="en-US" altLang="en-US" i="1" baseline="-25000"/>
              <a:t>1</a:t>
            </a:r>
            <a:r>
              <a:rPr lang="en-US" altLang="en-US" i="1"/>
              <a:t>, P</a:t>
            </a:r>
            <a:r>
              <a:rPr lang="en-US" altLang="en-US" i="1" baseline="-25000"/>
              <a:t>2</a:t>
            </a:r>
            <a:r>
              <a:rPr lang="en-US" altLang="en-US" i="1"/>
              <a:t>, …, P</a:t>
            </a:r>
            <a:r>
              <a:rPr lang="en-US" altLang="en-US" i="1" baseline="-25000"/>
              <a:t>n</a:t>
            </a:r>
            <a:r>
              <a:rPr lang="en-US" altLang="en-US"/>
              <a:t>&gt; of ALL the  processes  in the systems such that  for each P</a:t>
            </a:r>
            <a:r>
              <a:rPr lang="en-US" altLang="en-US" baseline="-25000"/>
              <a:t>i</a:t>
            </a:r>
            <a:r>
              <a:rPr lang="en-US" altLang="en-US"/>
              <a:t>, the resources that P</a:t>
            </a:r>
            <a:r>
              <a:rPr lang="en-US" altLang="en-US" baseline="-25000"/>
              <a:t>i </a:t>
            </a:r>
            <a:r>
              <a:rPr lang="en-US" altLang="en-US"/>
              <a:t>can still request can be satisfied by currently available resources + resources held by all the </a:t>
            </a:r>
            <a:r>
              <a:rPr lang="en-US" altLang="en-US" i="1"/>
              <a:t>P</a:t>
            </a:r>
            <a:r>
              <a:rPr lang="en-US" altLang="en-US" i="1" baseline="-25000"/>
              <a:t>j</a:t>
            </a:r>
            <a:r>
              <a:rPr lang="en-US" altLang="en-US"/>
              <a:t>, with</a:t>
            </a:r>
            <a:r>
              <a:rPr lang="en-US" altLang="en-US" i="1"/>
              <a:t> j </a:t>
            </a:r>
            <a:r>
              <a:rPr lang="en-US" altLang="en-US"/>
              <a:t>&lt; </a:t>
            </a:r>
            <a:r>
              <a:rPr lang="en-US" altLang="en-US" i="1"/>
              <a:t>I</a:t>
            </a:r>
            <a:endParaRPr lang="en-US" altLang="en-US"/>
          </a:p>
          <a:p>
            <a:r>
              <a:rPr lang="en-US" altLang="en-US"/>
              <a:t>That is:</a:t>
            </a:r>
          </a:p>
          <a:p>
            <a:pPr lvl="1"/>
            <a:r>
              <a:rPr lang="en-US" altLang="en-US"/>
              <a:t>If P</a:t>
            </a:r>
            <a:r>
              <a:rPr lang="en-US" altLang="en-US" baseline="-25000"/>
              <a:t>i</a:t>
            </a:r>
            <a:r>
              <a:rPr lang="en-US" altLang="en-US"/>
              <a:t> resource needs are not immediately available, then </a:t>
            </a:r>
            <a:r>
              <a:rPr lang="en-US" altLang="en-US" i="1"/>
              <a:t>P</a:t>
            </a:r>
            <a:r>
              <a:rPr lang="en-US" altLang="en-US" i="1" baseline="-25000"/>
              <a:t>i</a:t>
            </a:r>
            <a:r>
              <a:rPr lang="en-US" altLang="en-US"/>
              <a:t> can wait until all </a:t>
            </a:r>
            <a:r>
              <a:rPr lang="en-US" altLang="en-US" i="1"/>
              <a:t>P</a:t>
            </a:r>
            <a:r>
              <a:rPr lang="en-US" altLang="en-US" i="1" baseline="-25000"/>
              <a:t>j</a:t>
            </a:r>
            <a:r>
              <a:rPr lang="en-US" altLang="en-US" i="1"/>
              <a:t> </a:t>
            </a:r>
            <a:r>
              <a:rPr lang="en-US" altLang="en-US"/>
              <a:t>have finished</a:t>
            </a:r>
          </a:p>
          <a:p>
            <a:pPr lvl="1"/>
            <a:r>
              <a:rPr lang="en-US" altLang="en-US"/>
              <a:t>When </a:t>
            </a:r>
            <a:r>
              <a:rPr lang="en-US" altLang="en-US" i="1"/>
              <a:t>P</a:t>
            </a:r>
            <a:r>
              <a:rPr lang="en-US" altLang="en-US" i="1" baseline="-25000"/>
              <a:t>j</a:t>
            </a:r>
            <a:r>
              <a:rPr lang="en-US" altLang="en-US"/>
              <a:t> is finished, </a:t>
            </a:r>
            <a:r>
              <a:rPr lang="en-US" altLang="en-US" i="1"/>
              <a:t>P</a:t>
            </a:r>
            <a:r>
              <a:rPr lang="en-US" altLang="en-US" i="1" baseline="-25000"/>
              <a:t>i</a:t>
            </a:r>
            <a:r>
              <a:rPr lang="en-US" altLang="en-US"/>
              <a:t> can obtain needed resources, execute, return allocated resources, and terminate</a:t>
            </a:r>
          </a:p>
          <a:p>
            <a:pPr lvl="1"/>
            <a:r>
              <a:rPr lang="en-US" altLang="en-US"/>
              <a:t>When </a:t>
            </a:r>
            <a:r>
              <a:rPr lang="en-US" altLang="en-US" i="1"/>
              <a:t>P</a:t>
            </a:r>
            <a:r>
              <a:rPr lang="en-US" altLang="en-US" i="1" baseline="-25000"/>
              <a:t>i</a:t>
            </a:r>
            <a:r>
              <a:rPr lang="en-US" altLang="en-US"/>
              <a:t> terminates, </a:t>
            </a:r>
            <a:r>
              <a:rPr lang="en-US" altLang="en-US" i="1"/>
              <a:t>P</a:t>
            </a:r>
            <a:r>
              <a:rPr lang="en-US" altLang="en-US" i="1" baseline="-25000"/>
              <a:t>i </a:t>
            </a:r>
            <a:r>
              <a:rPr lang="en-US" altLang="en-US" baseline="-25000"/>
              <a:t>+1</a:t>
            </a:r>
            <a:r>
              <a:rPr lang="en-US" altLang="en-US"/>
              <a:t> can obtain its needed resources, and so on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a:t>Basic Facts</a:t>
            </a:r>
          </a:p>
        </p:txBody>
      </p:sp>
      <p:sp>
        <p:nvSpPr>
          <p:cNvPr id="22531" name="Rectangle 3"/>
          <p:cNvSpPr>
            <a:spLocks noGrp="1" noChangeArrowheads="1"/>
          </p:cNvSpPr>
          <p:nvPr>
            <p:ph type="body" idx="1"/>
          </p:nvPr>
        </p:nvSpPr>
        <p:spPr>
          <a:xfrm>
            <a:off x="922338" y="1190625"/>
            <a:ext cx="6597650" cy="4414838"/>
          </a:xfrm>
        </p:spPr>
        <p:txBody>
          <a:bodyPr/>
          <a:lstStyle/>
          <a:p>
            <a:r>
              <a:rPr lang="en-US" altLang="en-US"/>
              <a:t>If a system is in safe state </a:t>
            </a:r>
            <a:r>
              <a:rPr lang="en-US" altLang="en-US">
                <a:sym typeface="Symbol" pitchFamily="18" charset="2"/>
              </a:rPr>
              <a:t> no deadlocks</a:t>
            </a:r>
            <a:br>
              <a:rPr lang="en-US" altLang="en-US">
                <a:sym typeface="Symbol" pitchFamily="18" charset="2"/>
              </a:rPr>
            </a:br>
            <a:endParaRPr lang="en-US" altLang="en-US">
              <a:sym typeface="Symbol" pitchFamily="18" charset="2"/>
            </a:endParaRPr>
          </a:p>
          <a:p>
            <a:r>
              <a:rPr lang="en-US" altLang="en-US">
                <a:sym typeface="Symbol" pitchFamily="18" charset="2"/>
              </a:rPr>
              <a:t>If a system is in unsafe state  possibility of deadlock</a:t>
            </a:r>
            <a:br>
              <a:rPr lang="en-US" altLang="en-US">
                <a:sym typeface="Symbol" pitchFamily="18" charset="2"/>
              </a:rPr>
            </a:br>
            <a:endParaRPr lang="en-US" altLang="en-US">
              <a:sym typeface="Symbol" pitchFamily="18" charset="2"/>
            </a:endParaRPr>
          </a:p>
          <a:p>
            <a:r>
              <a:rPr lang="en-US" altLang="en-US">
                <a:sym typeface="Symbol" pitchFamily="18" charset="2"/>
              </a:rPr>
              <a:t>Avoidance  ensure that a system will never enter an unsafe state.</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46138" y="150813"/>
            <a:ext cx="7840662" cy="576262"/>
          </a:xfrm>
        </p:spPr>
        <p:txBody>
          <a:bodyPr>
            <a:normAutofit fontScale="90000"/>
          </a:bodyPr>
          <a:lstStyle/>
          <a:p>
            <a:pPr eaLnBrk="1" hangingPunct="1"/>
            <a:r>
              <a:rPr lang="en-US" altLang="en-US"/>
              <a:t>Safe, Unsafe, Deadlock State </a:t>
            </a:r>
          </a:p>
        </p:txBody>
      </p:sp>
      <p:pic>
        <p:nvPicPr>
          <p:cNvPr id="23555" name="Picture 4"/>
          <p:cNvPicPr>
            <a:picLocks noChangeAspect="1" noChangeArrowheads="1"/>
          </p:cNvPicPr>
          <p:nvPr/>
        </p:nvPicPr>
        <p:blipFill>
          <a:blip r:embed="rId3"/>
          <a:srcRect l="13437" t="1572" r="13683" b="2194"/>
          <a:stretch>
            <a:fillRect/>
          </a:stretch>
        </p:blipFill>
        <p:spPr bwMode="auto">
          <a:xfrm>
            <a:off x="2446338" y="1308100"/>
            <a:ext cx="4022725" cy="3983038"/>
          </a:xfrm>
          <a:prstGeom prst="rect">
            <a:avLst/>
          </a:prstGeom>
          <a:noFill/>
          <a:ln w="38100" cmpd="dbl">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41400" y="166688"/>
            <a:ext cx="7645400" cy="576262"/>
          </a:xfrm>
        </p:spPr>
        <p:txBody>
          <a:bodyPr>
            <a:normAutofit fontScale="90000"/>
          </a:bodyPr>
          <a:lstStyle/>
          <a:p>
            <a:pPr eaLnBrk="1" hangingPunct="1"/>
            <a:r>
              <a:rPr lang="en-US" altLang="en-US"/>
              <a:t>Avoidance Algorithms</a:t>
            </a:r>
          </a:p>
        </p:txBody>
      </p:sp>
      <p:sp>
        <p:nvSpPr>
          <p:cNvPr id="24579" name="Rectangle 3"/>
          <p:cNvSpPr>
            <a:spLocks noGrp="1" noChangeArrowheads="1"/>
          </p:cNvSpPr>
          <p:nvPr>
            <p:ph type="body" idx="1"/>
          </p:nvPr>
        </p:nvSpPr>
        <p:spPr>
          <a:xfrm>
            <a:off x="906463" y="1171575"/>
            <a:ext cx="6659562" cy="4483100"/>
          </a:xfrm>
        </p:spPr>
        <p:txBody>
          <a:bodyPr/>
          <a:lstStyle/>
          <a:p>
            <a:r>
              <a:rPr lang="en-US" altLang="en-US"/>
              <a:t>Single instance of a resource type</a:t>
            </a:r>
          </a:p>
          <a:p>
            <a:pPr lvl="1"/>
            <a:r>
              <a:rPr lang="en-US" altLang="en-US"/>
              <a:t>Use a resource-allocation graph</a:t>
            </a:r>
          </a:p>
          <a:p>
            <a:pPr lvl="1">
              <a:buFont typeface="Monotype Sorts" pitchFamily="-84" charset="2"/>
              <a:buNone/>
            </a:pPr>
            <a:endParaRPr lang="en-US" altLang="en-US"/>
          </a:p>
          <a:p>
            <a:r>
              <a:rPr lang="en-US" altLang="en-US"/>
              <a:t>Multiple instances of a resource type</a:t>
            </a:r>
          </a:p>
          <a:p>
            <a:pPr lvl="1"/>
            <a:r>
              <a:rPr lang="en-US" altLang="en-US"/>
              <a:t> Use the banker</a:t>
            </a:r>
            <a:r>
              <a:rPr lang="ja-JP" altLang="en-US"/>
              <a:t>’</a:t>
            </a:r>
            <a:r>
              <a:rPr lang="en-US" altLang="ja-JP"/>
              <a:t>s algorithm</a:t>
            </a:r>
            <a:endParaRPr lang="en-US"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123950" y="198438"/>
            <a:ext cx="7831138" cy="576262"/>
          </a:xfrm>
        </p:spPr>
        <p:txBody>
          <a:bodyPr>
            <a:normAutofit fontScale="90000"/>
          </a:bodyPr>
          <a:lstStyle/>
          <a:p>
            <a:pPr eaLnBrk="1" hangingPunct="1"/>
            <a:r>
              <a:rPr lang="en-US" altLang="en-US"/>
              <a:t>Resource-Allocation Graph Scheme</a:t>
            </a:r>
          </a:p>
        </p:txBody>
      </p:sp>
      <p:sp>
        <p:nvSpPr>
          <p:cNvPr id="25603" name="Rectangle 3"/>
          <p:cNvSpPr>
            <a:spLocks noGrp="1" noChangeArrowheads="1"/>
          </p:cNvSpPr>
          <p:nvPr>
            <p:ph type="body" idx="1"/>
          </p:nvPr>
        </p:nvSpPr>
        <p:spPr>
          <a:xfrm>
            <a:off x="858838" y="1155700"/>
            <a:ext cx="6989762" cy="4483100"/>
          </a:xfrm>
        </p:spPr>
        <p:txBody>
          <a:bodyPr>
            <a:normAutofit fontScale="85000" lnSpcReduction="20000"/>
          </a:bodyPr>
          <a:lstStyle/>
          <a:p>
            <a:r>
              <a:rPr lang="en-US" altLang="en-US" b="1">
                <a:solidFill>
                  <a:srgbClr val="3366FF"/>
                </a:solidFill>
              </a:rPr>
              <a:t>Claim edge</a:t>
            </a:r>
            <a:r>
              <a:rPr lang="en-US" altLang="en-US">
                <a:solidFill>
                  <a:srgbClr val="3366FF"/>
                </a:solidFill>
              </a:rPr>
              <a:t> </a:t>
            </a:r>
            <a:r>
              <a:rPr lang="en-US" altLang="en-US" i="1"/>
              <a:t>P</a:t>
            </a:r>
            <a:r>
              <a:rPr lang="en-US" altLang="en-US" i="1" baseline="-25000"/>
              <a:t>i</a:t>
            </a:r>
            <a:r>
              <a:rPr lang="en-US" altLang="en-US"/>
              <a:t> </a:t>
            </a:r>
            <a:r>
              <a:rPr lang="en-US" altLang="en-US">
                <a:sym typeface="Symbol" pitchFamily="18" charset="2"/>
              </a:rPr>
              <a:t> </a:t>
            </a:r>
            <a:r>
              <a:rPr lang="en-US" altLang="en-US" i="1">
                <a:sym typeface="Symbol" pitchFamily="18" charset="2"/>
              </a:rPr>
              <a:t>R</a:t>
            </a:r>
            <a:r>
              <a:rPr lang="en-US" altLang="en-US" i="1" baseline="-25000">
                <a:sym typeface="Symbol" pitchFamily="18" charset="2"/>
              </a:rPr>
              <a:t>j</a:t>
            </a:r>
            <a:r>
              <a:rPr lang="en-US" altLang="en-US">
                <a:sym typeface="Symbol" pitchFamily="18" charset="2"/>
              </a:rPr>
              <a:t> indicated that process </a:t>
            </a:r>
            <a:r>
              <a:rPr lang="en-US" altLang="en-US" i="1">
                <a:sym typeface="Symbol" pitchFamily="18" charset="2"/>
              </a:rPr>
              <a:t>P</a:t>
            </a:r>
            <a:r>
              <a:rPr lang="en-US" altLang="en-US" i="1" baseline="-25000">
                <a:sym typeface="Symbol" pitchFamily="18" charset="2"/>
              </a:rPr>
              <a:t>j</a:t>
            </a:r>
            <a:r>
              <a:rPr lang="en-US" altLang="en-US">
                <a:sym typeface="Symbol" pitchFamily="18" charset="2"/>
              </a:rPr>
              <a:t> may request resource </a:t>
            </a:r>
            <a:r>
              <a:rPr lang="en-US" altLang="en-US" i="1">
                <a:sym typeface="Symbol" pitchFamily="18" charset="2"/>
              </a:rPr>
              <a:t>R</a:t>
            </a:r>
            <a:r>
              <a:rPr lang="en-US" altLang="en-US" i="1" baseline="-25000">
                <a:sym typeface="Symbol" pitchFamily="18" charset="2"/>
              </a:rPr>
              <a:t>j</a:t>
            </a:r>
            <a:r>
              <a:rPr lang="en-US" altLang="en-US">
                <a:sym typeface="Symbol" pitchFamily="18" charset="2"/>
              </a:rPr>
              <a:t>; represented by a dashed line</a:t>
            </a:r>
          </a:p>
          <a:p>
            <a:r>
              <a:rPr lang="en-US" altLang="en-US">
                <a:sym typeface="Symbol" pitchFamily="18" charset="2"/>
              </a:rPr>
              <a:t>Claim edge converts to request edge when a process requests a resource</a:t>
            </a:r>
          </a:p>
          <a:p>
            <a:r>
              <a:rPr lang="en-US" altLang="en-US">
                <a:sym typeface="Symbol" pitchFamily="18" charset="2"/>
              </a:rPr>
              <a:t>Request edge converted to an assignment edge when the  resource is allocated to the process</a:t>
            </a:r>
          </a:p>
          <a:p>
            <a:r>
              <a:rPr lang="en-US" altLang="en-US">
                <a:sym typeface="Symbol" pitchFamily="18" charset="2"/>
              </a:rPr>
              <a:t>When a resource is released by a process, assignment edge reconverts to a claim edge</a:t>
            </a:r>
          </a:p>
          <a:p>
            <a:r>
              <a:rPr lang="en-US" altLang="en-US">
                <a:sym typeface="Symbol" pitchFamily="18" charset="2"/>
              </a:rPr>
              <a:t>Resources must be claimed </a:t>
            </a:r>
            <a:r>
              <a:rPr lang="en-US" altLang="en-US" i="1">
                <a:sym typeface="Symbol" pitchFamily="18" charset="2"/>
              </a:rPr>
              <a:t>a priori</a:t>
            </a:r>
            <a:r>
              <a:rPr lang="en-US" altLang="en-US">
                <a:sym typeface="Symbol" pitchFamily="18" charset="2"/>
              </a:rPr>
              <a:t> in the system</a:t>
            </a:r>
            <a:endParaRPr lang="en-US"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41363" y="280988"/>
            <a:ext cx="8224837" cy="457200"/>
          </a:xfrm>
        </p:spPr>
        <p:txBody>
          <a:bodyPr>
            <a:normAutofit fontScale="90000"/>
          </a:bodyPr>
          <a:lstStyle/>
          <a:p>
            <a:pPr eaLnBrk="1" hangingPunct="1"/>
            <a:r>
              <a:rPr lang="en-US" altLang="en-US" sz="2800"/>
              <a:t>Resource-Allocation Graph</a:t>
            </a:r>
          </a:p>
        </p:txBody>
      </p:sp>
      <p:pic>
        <p:nvPicPr>
          <p:cNvPr id="26627" name="Picture 4" descr="7"/>
          <p:cNvPicPr>
            <a:picLocks noChangeAspect="1" noChangeArrowheads="1"/>
          </p:cNvPicPr>
          <p:nvPr/>
        </p:nvPicPr>
        <p:blipFill>
          <a:blip r:embed="rId3"/>
          <a:srcRect/>
          <a:stretch>
            <a:fillRect/>
          </a:stretch>
        </p:blipFill>
        <p:spPr bwMode="auto">
          <a:xfrm>
            <a:off x="2668588" y="1409700"/>
            <a:ext cx="3681412" cy="3730625"/>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131888" y="260350"/>
            <a:ext cx="8243887" cy="457200"/>
          </a:xfrm>
        </p:spPr>
        <p:txBody>
          <a:bodyPr>
            <a:normAutofit fontScale="90000"/>
          </a:bodyPr>
          <a:lstStyle/>
          <a:p>
            <a:pPr eaLnBrk="1" hangingPunct="1"/>
            <a:r>
              <a:rPr lang="en-US" altLang="en-US" sz="2800"/>
              <a:t>Unsafe State In Resource-Allocation Graph</a:t>
            </a:r>
          </a:p>
        </p:txBody>
      </p:sp>
      <p:pic>
        <p:nvPicPr>
          <p:cNvPr id="27651" name="Picture 4" descr="7"/>
          <p:cNvPicPr>
            <a:picLocks noChangeAspect="1" noChangeArrowheads="1"/>
          </p:cNvPicPr>
          <p:nvPr/>
        </p:nvPicPr>
        <p:blipFill>
          <a:blip r:embed="rId3"/>
          <a:srcRect/>
          <a:stretch>
            <a:fillRect/>
          </a:stretch>
        </p:blipFill>
        <p:spPr bwMode="auto">
          <a:xfrm>
            <a:off x="2971800" y="1282700"/>
            <a:ext cx="3360738" cy="3406775"/>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303338" y="150813"/>
            <a:ext cx="7656512" cy="576262"/>
          </a:xfrm>
        </p:spPr>
        <p:txBody>
          <a:bodyPr/>
          <a:lstStyle/>
          <a:p>
            <a:pPr eaLnBrk="1" hangingPunct="1"/>
            <a:r>
              <a:rPr lang="en-US" altLang="en-US" sz="2800"/>
              <a:t>Resource-Allocation Graph Algorithm</a:t>
            </a:r>
          </a:p>
        </p:txBody>
      </p:sp>
      <p:sp>
        <p:nvSpPr>
          <p:cNvPr id="28675" name="Rectangle 3"/>
          <p:cNvSpPr>
            <a:spLocks noGrp="1" noChangeArrowheads="1"/>
          </p:cNvSpPr>
          <p:nvPr>
            <p:ph type="body" idx="1"/>
          </p:nvPr>
        </p:nvSpPr>
        <p:spPr>
          <a:xfrm>
            <a:off x="933450" y="1187450"/>
            <a:ext cx="5962650" cy="4303713"/>
          </a:xfrm>
        </p:spPr>
        <p:txBody>
          <a:bodyPr/>
          <a:lstStyle/>
          <a:p>
            <a:r>
              <a:rPr lang="en-US" altLang="en-US"/>
              <a:t>Suppose that process</a:t>
            </a:r>
            <a:r>
              <a:rPr lang="en-US" altLang="en-US" i="1"/>
              <a:t> P</a:t>
            </a:r>
            <a:r>
              <a:rPr lang="en-US" altLang="en-US" i="1" baseline="-25000"/>
              <a:t>i</a:t>
            </a:r>
            <a:r>
              <a:rPr lang="en-US" altLang="en-US"/>
              <a:t> requests a resource </a:t>
            </a:r>
            <a:r>
              <a:rPr lang="en-US" altLang="en-US" i="1">
                <a:sym typeface="Symbol" pitchFamily="18" charset="2"/>
              </a:rPr>
              <a:t>R</a:t>
            </a:r>
            <a:r>
              <a:rPr lang="en-US" altLang="en-US" i="1" baseline="-25000">
                <a:sym typeface="Symbol" pitchFamily="18" charset="2"/>
              </a:rPr>
              <a:t>j</a:t>
            </a:r>
          </a:p>
          <a:p>
            <a:r>
              <a:rPr lang="en-US" altLang="en-US">
                <a:sym typeface="Symbol" pitchFamily="18" charset="2"/>
              </a:rPr>
              <a:t>The request can be granted only if converting the request edge to an assignment edge does not result in the formation of a cycle in the resource allocation graph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Operations on Processes</a:t>
            </a:r>
          </a:p>
        </p:txBody>
      </p:sp>
      <p:sp>
        <p:nvSpPr>
          <p:cNvPr id="22531" name="Rectangle 3"/>
          <p:cNvSpPr>
            <a:spLocks noGrp="1" noChangeArrowheads="1"/>
          </p:cNvSpPr>
          <p:nvPr>
            <p:ph type="body" idx="1"/>
          </p:nvPr>
        </p:nvSpPr>
        <p:spPr>
          <a:xfrm>
            <a:off x="806450" y="1233488"/>
            <a:ext cx="7480300" cy="4448175"/>
          </a:xfrm>
        </p:spPr>
        <p:txBody>
          <a:bodyPr/>
          <a:lstStyle/>
          <a:p>
            <a:r>
              <a:rPr lang="en-US" altLang="en-US" dirty="0"/>
              <a:t>System must provide mechanisms for:</a:t>
            </a:r>
          </a:p>
          <a:p>
            <a:pPr lvl="1"/>
            <a:r>
              <a:rPr lang="en-US" altLang="en-US" dirty="0"/>
              <a:t> process creation,</a:t>
            </a:r>
          </a:p>
          <a:p>
            <a:pPr lvl="1"/>
            <a:r>
              <a:rPr lang="en-US" altLang="en-US" dirty="0"/>
              <a:t> process termination, </a:t>
            </a:r>
          </a:p>
          <a:p>
            <a:pPr lvl="1"/>
            <a:r>
              <a:rPr lang="en-US" altLang="en-US" dirty="0"/>
              <a:t> and so on</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14400" y="182563"/>
            <a:ext cx="7772400" cy="576262"/>
          </a:xfrm>
        </p:spPr>
        <p:txBody>
          <a:bodyPr>
            <a:normAutofit fontScale="90000"/>
          </a:bodyPr>
          <a:lstStyle/>
          <a:p>
            <a:pPr eaLnBrk="1" hangingPunct="1"/>
            <a:r>
              <a:rPr lang="en-US" altLang="en-US"/>
              <a:t>Banker’s Algorithm</a:t>
            </a:r>
          </a:p>
        </p:txBody>
      </p:sp>
      <p:sp>
        <p:nvSpPr>
          <p:cNvPr id="29699" name="Rectangle 3"/>
          <p:cNvSpPr>
            <a:spLocks noGrp="1" noChangeArrowheads="1"/>
          </p:cNvSpPr>
          <p:nvPr>
            <p:ph type="body" idx="1"/>
          </p:nvPr>
        </p:nvSpPr>
        <p:spPr>
          <a:xfrm>
            <a:off x="858838" y="1128713"/>
            <a:ext cx="6756400" cy="4441825"/>
          </a:xfrm>
        </p:spPr>
        <p:txBody>
          <a:bodyPr>
            <a:normAutofit fontScale="92500" lnSpcReduction="20000"/>
          </a:bodyPr>
          <a:lstStyle/>
          <a:p>
            <a:r>
              <a:rPr lang="en-US" altLang="en-US" dirty="0"/>
              <a:t>Multiple instances</a:t>
            </a:r>
            <a:br>
              <a:rPr lang="en-US" altLang="en-US" dirty="0"/>
            </a:br>
            <a:endParaRPr lang="en-US" altLang="en-US" dirty="0"/>
          </a:p>
          <a:p>
            <a:r>
              <a:rPr lang="en-US" altLang="en-US" dirty="0"/>
              <a:t>Each process must a priori claim maximum use</a:t>
            </a:r>
            <a:br>
              <a:rPr lang="en-US" altLang="en-US" dirty="0"/>
            </a:br>
            <a:endParaRPr lang="en-US" altLang="en-US" dirty="0"/>
          </a:p>
          <a:p>
            <a:r>
              <a:rPr lang="en-US" altLang="en-US" dirty="0"/>
              <a:t>When a process requests a resource it may have to wait  </a:t>
            </a:r>
            <a:br>
              <a:rPr lang="en-US" altLang="en-US" dirty="0"/>
            </a:br>
            <a:endParaRPr lang="en-US" altLang="en-US" dirty="0"/>
          </a:p>
          <a:p>
            <a:r>
              <a:rPr lang="en-US" altLang="en-US" dirty="0"/>
              <a:t>When a process gets all its resources it must return them in a finite amount of time</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474788" y="327025"/>
            <a:ext cx="7586662" cy="431800"/>
          </a:xfrm>
        </p:spPr>
        <p:txBody>
          <a:bodyPr>
            <a:normAutofit fontScale="90000"/>
          </a:bodyPr>
          <a:lstStyle/>
          <a:p>
            <a:pPr eaLnBrk="1" hangingPunct="1"/>
            <a:r>
              <a:rPr lang="en-US" altLang="en-US" sz="2800"/>
              <a:t>Data Structures for the Banker</a:t>
            </a:r>
            <a:r>
              <a:rPr lang="ja-JP" altLang="en-US" sz="2800"/>
              <a:t>’</a:t>
            </a:r>
            <a:r>
              <a:rPr lang="en-US" altLang="ja-JP" sz="2800"/>
              <a:t>s Algorithm </a:t>
            </a:r>
            <a:endParaRPr lang="en-US" altLang="en-US" sz="2800"/>
          </a:p>
        </p:txBody>
      </p:sp>
      <p:sp>
        <p:nvSpPr>
          <p:cNvPr id="30723" name="Rectangle 3"/>
          <p:cNvSpPr>
            <a:spLocks noGrp="1" noChangeArrowheads="1"/>
          </p:cNvSpPr>
          <p:nvPr>
            <p:ph type="body" idx="1"/>
          </p:nvPr>
        </p:nvSpPr>
        <p:spPr>
          <a:xfrm>
            <a:off x="1192213" y="1219200"/>
            <a:ext cx="7370762" cy="4387850"/>
          </a:xfrm>
        </p:spPr>
        <p:txBody>
          <a:bodyPr>
            <a:noAutofit/>
          </a:bodyPr>
          <a:lstStyle/>
          <a:p>
            <a:r>
              <a:rPr lang="en-US" altLang="en-US" sz="2800" b="1" dirty="0"/>
              <a:t>Available</a:t>
            </a:r>
            <a:r>
              <a:rPr lang="en-US" altLang="en-US" sz="2800" i="1" dirty="0"/>
              <a:t>:</a:t>
            </a:r>
            <a:r>
              <a:rPr lang="en-US" altLang="en-US" sz="2800" dirty="0"/>
              <a:t>  Vector of length </a:t>
            </a:r>
            <a:r>
              <a:rPr lang="en-US" altLang="en-US" sz="2800" i="1" dirty="0"/>
              <a:t>m</a:t>
            </a:r>
            <a:r>
              <a:rPr lang="en-US" altLang="en-US" sz="2800" dirty="0"/>
              <a:t>. If available [</a:t>
            </a:r>
            <a:r>
              <a:rPr lang="en-US" altLang="en-US" sz="2800" i="1" dirty="0"/>
              <a:t>j</a:t>
            </a:r>
            <a:r>
              <a:rPr lang="en-US" altLang="en-US" sz="2800" dirty="0"/>
              <a:t>] = </a:t>
            </a:r>
            <a:r>
              <a:rPr lang="en-US" altLang="en-US" sz="2800" i="1" dirty="0"/>
              <a:t>k</a:t>
            </a:r>
            <a:r>
              <a:rPr lang="en-US" altLang="en-US" sz="2800" dirty="0"/>
              <a:t>, there are</a:t>
            </a:r>
            <a:r>
              <a:rPr lang="en-US" altLang="en-US" sz="2800" i="1" dirty="0"/>
              <a:t> k</a:t>
            </a:r>
            <a:r>
              <a:rPr lang="en-US" altLang="en-US" sz="2800" dirty="0"/>
              <a:t> instances of resource type </a:t>
            </a:r>
            <a:r>
              <a:rPr lang="en-US" altLang="en-US" sz="2800" i="1" dirty="0" err="1"/>
              <a:t>R</a:t>
            </a:r>
            <a:r>
              <a:rPr lang="en-US" altLang="en-US" sz="2800" i="1" baseline="-25000" dirty="0" err="1"/>
              <a:t>j</a:t>
            </a:r>
            <a:r>
              <a:rPr lang="en-US" altLang="en-US" sz="2800" baseline="-25000" dirty="0"/>
              <a:t>  </a:t>
            </a:r>
            <a:r>
              <a:rPr lang="en-US" altLang="en-US" sz="2800" dirty="0"/>
              <a:t>available</a:t>
            </a:r>
          </a:p>
          <a:p>
            <a:endParaRPr lang="en-US" altLang="en-US" sz="700" dirty="0"/>
          </a:p>
          <a:p>
            <a:r>
              <a:rPr lang="en-US" altLang="en-US" sz="2800" b="1" dirty="0">
                <a:solidFill>
                  <a:srgbClr val="000000"/>
                </a:solidFill>
              </a:rPr>
              <a:t>Max</a:t>
            </a:r>
            <a:r>
              <a:rPr lang="en-US" altLang="en-US" sz="2800" i="1" dirty="0"/>
              <a:t>: n x m</a:t>
            </a:r>
            <a:r>
              <a:rPr lang="en-US" altLang="en-US" sz="2800" dirty="0"/>
              <a:t> matrix.  If </a:t>
            </a:r>
            <a:r>
              <a:rPr lang="en-US" altLang="en-US" sz="2800" i="1" dirty="0"/>
              <a:t>Max </a:t>
            </a:r>
            <a:r>
              <a:rPr lang="en-US" altLang="en-US" sz="2800" dirty="0"/>
              <a:t>[</a:t>
            </a:r>
            <a:r>
              <a:rPr lang="en-US" altLang="en-US" sz="2800" i="1" dirty="0" err="1"/>
              <a:t>i,j</a:t>
            </a:r>
            <a:r>
              <a:rPr lang="en-US" altLang="en-US" sz="2800" dirty="0"/>
              <a:t>] = </a:t>
            </a:r>
            <a:r>
              <a:rPr lang="en-US" altLang="en-US" sz="2800" i="1" dirty="0"/>
              <a:t>k</a:t>
            </a:r>
            <a:r>
              <a:rPr lang="en-US" altLang="en-US" sz="2800" dirty="0"/>
              <a:t>, then process </a:t>
            </a:r>
            <a:r>
              <a:rPr lang="en-US" altLang="en-US" sz="2800" i="1" dirty="0"/>
              <a:t>P</a:t>
            </a:r>
            <a:r>
              <a:rPr lang="en-US" altLang="en-US" sz="2800" i="1" baseline="-25000" dirty="0"/>
              <a:t>i</a:t>
            </a:r>
            <a:r>
              <a:rPr lang="en-US" altLang="en-US" sz="2800" i="1" dirty="0"/>
              <a:t> </a:t>
            </a:r>
            <a:r>
              <a:rPr lang="en-US" altLang="en-US" sz="2800" dirty="0"/>
              <a:t>may request at most</a:t>
            </a:r>
            <a:r>
              <a:rPr lang="en-US" altLang="en-US" sz="2800" i="1" dirty="0"/>
              <a:t> k </a:t>
            </a:r>
            <a:r>
              <a:rPr lang="en-US" altLang="en-US" sz="2800" dirty="0"/>
              <a:t>instances of resource type </a:t>
            </a:r>
            <a:r>
              <a:rPr lang="en-US" altLang="en-US" sz="2800" i="1" dirty="0" err="1"/>
              <a:t>R</a:t>
            </a:r>
            <a:r>
              <a:rPr lang="en-US" altLang="en-US" sz="2800" i="1" baseline="-25000" dirty="0" err="1"/>
              <a:t>j</a:t>
            </a:r>
            <a:endParaRPr lang="en-US" altLang="en-US" sz="2800" i="1" baseline="-25000" dirty="0"/>
          </a:p>
          <a:p>
            <a:endParaRPr lang="en-US" altLang="en-US" sz="700" i="1" baseline="-25000" dirty="0"/>
          </a:p>
          <a:p>
            <a:r>
              <a:rPr lang="en-US" altLang="en-US" sz="2800" b="1" dirty="0">
                <a:solidFill>
                  <a:srgbClr val="000000"/>
                </a:solidFill>
              </a:rPr>
              <a:t>Allocation</a:t>
            </a:r>
            <a:r>
              <a:rPr lang="en-US" altLang="en-US" sz="2800" i="1" dirty="0"/>
              <a:t>:  n </a:t>
            </a:r>
            <a:r>
              <a:rPr lang="en-US" altLang="en-US" sz="2800" dirty="0"/>
              <a:t>x</a:t>
            </a:r>
            <a:r>
              <a:rPr lang="en-US" altLang="en-US" sz="2800" i="1" dirty="0"/>
              <a:t> m</a:t>
            </a:r>
            <a:r>
              <a:rPr lang="en-US" altLang="en-US" sz="2800" dirty="0"/>
              <a:t> matrix.  If Allocation[</a:t>
            </a:r>
            <a:r>
              <a:rPr lang="en-US" altLang="en-US" sz="2800" i="1" dirty="0" err="1"/>
              <a:t>i,j</a:t>
            </a:r>
            <a:r>
              <a:rPr lang="en-US" altLang="en-US" sz="2800" dirty="0"/>
              <a:t>] = </a:t>
            </a:r>
            <a:r>
              <a:rPr lang="en-US" altLang="en-US" sz="2800" i="1" dirty="0"/>
              <a:t>k</a:t>
            </a:r>
            <a:r>
              <a:rPr lang="en-US" altLang="en-US" sz="2800" dirty="0"/>
              <a:t> then</a:t>
            </a:r>
            <a:r>
              <a:rPr lang="en-US" altLang="en-US" sz="2800" i="1" dirty="0"/>
              <a:t> P</a:t>
            </a:r>
            <a:r>
              <a:rPr lang="en-US" altLang="en-US" sz="2800" i="1" baseline="-25000" dirty="0"/>
              <a:t>i</a:t>
            </a:r>
            <a:r>
              <a:rPr lang="en-US" altLang="en-US" sz="2800" dirty="0"/>
              <a:t> is currently allocated </a:t>
            </a:r>
            <a:r>
              <a:rPr lang="en-US" altLang="en-US" sz="2800" i="1" dirty="0"/>
              <a:t>k</a:t>
            </a:r>
            <a:r>
              <a:rPr lang="en-US" altLang="en-US" sz="2800" dirty="0"/>
              <a:t> instances of </a:t>
            </a:r>
            <a:r>
              <a:rPr lang="en-US" altLang="en-US" sz="2800" i="1" dirty="0" err="1"/>
              <a:t>R</a:t>
            </a:r>
            <a:r>
              <a:rPr lang="en-US" altLang="en-US" sz="2800" i="1" baseline="-25000" dirty="0" err="1"/>
              <a:t>j</a:t>
            </a:r>
            <a:endParaRPr lang="en-US" altLang="en-US" sz="2800" i="1" baseline="-25000" dirty="0"/>
          </a:p>
          <a:p>
            <a:endParaRPr lang="en-US" altLang="en-US" sz="700" i="1" baseline="-25000" dirty="0"/>
          </a:p>
          <a:p>
            <a:r>
              <a:rPr lang="en-US" altLang="en-US" sz="2800" b="1" dirty="0">
                <a:solidFill>
                  <a:srgbClr val="000000"/>
                </a:solidFill>
              </a:rPr>
              <a:t>Need</a:t>
            </a:r>
            <a:r>
              <a:rPr lang="en-US" altLang="en-US" sz="2800" i="1" dirty="0"/>
              <a:t>:  n </a:t>
            </a:r>
            <a:r>
              <a:rPr lang="en-US" altLang="en-US" sz="2800" dirty="0"/>
              <a:t>x</a:t>
            </a:r>
            <a:r>
              <a:rPr lang="en-US" altLang="en-US" sz="2800" i="1" dirty="0"/>
              <a:t> m</a:t>
            </a:r>
            <a:r>
              <a:rPr lang="en-US" altLang="en-US" sz="2800" dirty="0"/>
              <a:t> matrix. If </a:t>
            </a:r>
            <a:r>
              <a:rPr lang="en-US" altLang="en-US" sz="2800" i="1" dirty="0"/>
              <a:t>Need</a:t>
            </a:r>
            <a:r>
              <a:rPr lang="en-US" altLang="en-US" sz="2800" dirty="0"/>
              <a:t>[</a:t>
            </a:r>
            <a:r>
              <a:rPr lang="en-US" altLang="en-US" sz="2800" i="1" dirty="0" err="1"/>
              <a:t>i,j</a:t>
            </a:r>
            <a:r>
              <a:rPr lang="en-US" altLang="en-US" sz="2800" dirty="0"/>
              <a:t>] =</a:t>
            </a:r>
            <a:r>
              <a:rPr lang="en-US" altLang="en-US" sz="2800" i="1" dirty="0"/>
              <a:t> k</a:t>
            </a:r>
            <a:r>
              <a:rPr lang="en-US" altLang="en-US" sz="2800" dirty="0"/>
              <a:t>, then</a:t>
            </a:r>
            <a:r>
              <a:rPr lang="en-US" altLang="en-US" sz="2800" i="1" dirty="0"/>
              <a:t> P</a:t>
            </a:r>
            <a:r>
              <a:rPr lang="en-US" altLang="en-US" sz="2800" i="1" baseline="-25000" dirty="0"/>
              <a:t>i</a:t>
            </a:r>
            <a:r>
              <a:rPr lang="en-US" altLang="en-US" sz="2800" dirty="0"/>
              <a:t> may need </a:t>
            </a:r>
            <a:r>
              <a:rPr lang="en-US" altLang="en-US" sz="2800" i="1" dirty="0"/>
              <a:t>k</a:t>
            </a:r>
            <a:r>
              <a:rPr lang="en-US" altLang="en-US" sz="2800" dirty="0"/>
              <a:t> more instances of </a:t>
            </a:r>
            <a:r>
              <a:rPr lang="en-US" altLang="en-US" sz="2800" i="1" dirty="0" err="1"/>
              <a:t>R</a:t>
            </a:r>
            <a:r>
              <a:rPr lang="en-US" altLang="en-US" sz="2800" i="1" baseline="-25000" dirty="0" err="1"/>
              <a:t>j</a:t>
            </a:r>
            <a:r>
              <a:rPr lang="en-US" altLang="en-US" sz="2800" baseline="-25000" dirty="0"/>
              <a:t> </a:t>
            </a:r>
            <a:r>
              <a:rPr lang="en-US" altLang="en-US" sz="2800" dirty="0"/>
              <a:t>to complete its task</a:t>
            </a:r>
            <a:br>
              <a:rPr lang="en-US" altLang="en-US" sz="2000" dirty="0"/>
            </a:br>
            <a:r>
              <a:rPr lang="en-US" altLang="en-US" sz="2000" i="1" dirty="0"/>
              <a:t>Need</a:t>
            </a:r>
            <a:r>
              <a:rPr lang="en-US" altLang="en-US" sz="2000" dirty="0"/>
              <a:t> [</a:t>
            </a:r>
            <a:r>
              <a:rPr lang="en-US" altLang="en-US" sz="2000" i="1" dirty="0" err="1"/>
              <a:t>i,j</a:t>
            </a:r>
            <a:r>
              <a:rPr lang="en-US" altLang="en-US" sz="2000" i="1" dirty="0"/>
              <a:t>]</a:t>
            </a:r>
            <a:r>
              <a:rPr lang="en-US" altLang="en-US" sz="2000" dirty="0"/>
              <a:t> = </a:t>
            </a:r>
            <a:r>
              <a:rPr lang="en-US" altLang="en-US" sz="2000" i="1" dirty="0"/>
              <a:t>Max</a:t>
            </a:r>
            <a:r>
              <a:rPr lang="en-US" altLang="en-US" sz="2000" dirty="0"/>
              <a:t>[</a:t>
            </a:r>
            <a:r>
              <a:rPr lang="en-US" altLang="en-US" sz="2000" i="1" dirty="0" err="1"/>
              <a:t>i,j</a:t>
            </a:r>
            <a:r>
              <a:rPr lang="en-US" altLang="en-US" sz="2000" dirty="0"/>
              <a:t>] – </a:t>
            </a:r>
            <a:r>
              <a:rPr lang="en-US" altLang="en-US" sz="2000" i="1" dirty="0"/>
              <a:t>Allocation</a:t>
            </a:r>
            <a:r>
              <a:rPr lang="en-US" altLang="en-US" sz="2000" dirty="0"/>
              <a:t> [</a:t>
            </a:r>
            <a:r>
              <a:rPr lang="en-US" altLang="en-US" sz="2000" i="1" dirty="0" err="1"/>
              <a:t>i,j</a:t>
            </a:r>
            <a:r>
              <a:rPr lang="en-US" altLang="en-US" sz="2000" dirty="0"/>
              <a:t>]</a:t>
            </a:r>
          </a:p>
        </p:txBody>
      </p:sp>
      <p:sp>
        <p:nvSpPr>
          <p:cNvPr id="30724" name="Text Box 4"/>
          <p:cNvSpPr txBox="1">
            <a:spLocks noChangeArrowheads="1"/>
          </p:cNvSpPr>
          <p:nvPr/>
        </p:nvSpPr>
        <p:spPr bwMode="auto">
          <a:xfrm>
            <a:off x="950913" y="852487"/>
            <a:ext cx="6934200" cy="366713"/>
          </a:xfrm>
          <a:prstGeom prst="rect">
            <a:avLst/>
          </a:prstGeom>
          <a:noFill/>
          <a:ln w="9525">
            <a:noFill/>
            <a:miter lim="800000"/>
            <a:headEnd/>
            <a:tailEnd/>
          </a:ln>
        </p:spPr>
        <p:txBody>
          <a:bodyPr wrap="none" anchor="ctr">
            <a:spAutoFit/>
          </a:bodyPr>
          <a:lstStyle/>
          <a:p>
            <a:pPr>
              <a:spcBef>
                <a:spcPct val="50000"/>
              </a:spcBef>
            </a:pPr>
            <a:r>
              <a:rPr lang="en-US" altLang="en-US">
                <a:latin typeface="Helvetica" pitchFamily="-84" charset="0"/>
              </a:rPr>
              <a:t>Let </a:t>
            </a:r>
            <a:r>
              <a:rPr lang="en-US" altLang="en-US" i="1">
                <a:latin typeface="Helvetica" pitchFamily="-84" charset="0"/>
              </a:rPr>
              <a:t>n</a:t>
            </a:r>
            <a:r>
              <a:rPr lang="en-US" altLang="en-US">
                <a:latin typeface="Helvetica" pitchFamily="-84" charset="0"/>
              </a:rPr>
              <a:t> = number of processes, and </a:t>
            </a:r>
            <a:r>
              <a:rPr lang="en-US" altLang="en-US" i="1">
                <a:latin typeface="Helvetica" pitchFamily="-84" charset="0"/>
              </a:rPr>
              <a:t>m </a:t>
            </a:r>
            <a:r>
              <a:rPr lang="en-US" altLang="en-US">
                <a:latin typeface="Helvetica" pitchFamily="-84" charset="0"/>
              </a:rPr>
              <a:t>= number of resources types. </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a:t>Safety Algorithm</a:t>
            </a:r>
          </a:p>
        </p:txBody>
      </p:sp>
      <p:sp>
        <p:nvSpPr>
          <p:cNvPr id="31747" name="Rectangle 3"/>
          <p:cNvSpPr>
            <a:spLocks noGrp="1" noChangeArrowheads="1"/>
          </p:cNvSpPr>
          <p:nvPr>
            <p:ph type="body" idx="1"/>
          </p:nvPr>
        </p:nvSpPr>
        <p:spPr>
          <a:xfrm>
            <a:off x="908050" y="1157288"/>
            <a:ext cx="7372350" cy="4943475"/>
          </a:xfrm>
        </p:spPr>
        <p:txBody>
          <a:bodyPr>
            <a:normAutofit fontScale="92500" lnSpcReduction="20000"/>
          </a:bodyPr>
          <a:lstStyle/>
          <a:p>
            <a:pPr>
              <a:lnSpc>
                <a:spcPct val="90000"/>
              </a:lnSpc>
              <a:buFont typeface="Monotype Sorts" pitchFamily="-84" charset="2"/>
              <a:buNone/>
            </a:pPr>
            <a:r>
              <a:rPr lang="en-US" altLang="en-US"/>
              <a:t>1.	Let </a:t>
            </a:r>
            <a:r>
              <a:rPr lang="en-US" altLang="en-US" b="1" i="1">
                <a:solidFill>
                  <a:srgbClr val="000000"/>
                </a:solidFill>
              </a:rPr>
              <a:t>Work</a:t>
            </a:r>
            <a:r>
              <a:rPr lang="en-US" altLang="en-US" i="1">
                <a:solidFill>
                  <a:srgbClr val="000000"/>
                </a:solidFill>
              </a:rPr>
              <a:t> </a:t>
            </a:r>
            <a:r>
              <a:rPr lang="en-US" altLang="en-US"/>
              <a:t>and </a:t>
            </a:r>
            <a:r>
              <a:rPr lang="en-US" altLang="en-US" b="1" i="1">
                <a:solidFill>
                  <a:srgbClr val="000000"/>
                </a:solidFill>
              </a:rPr>
              <a:t>Finish</a:t>
            </a:r>
            <a:r>
              <a:rPr lang="en-US" altLang="en-US">
                <a:solidFill>
                  <a:srgbClr val="000000"/>
                </a:solidFill>
              </a:rPr>
              <a:t> </a:t>
            </a:r>
            <a:r>
              <a:rPr lang="en-US" altLang="en-US"/>
              <a:t>be vectors of length</a:t>
            </a:r>
            <a:r>
              <a:rPr lang="en-US" altLang="en-US" i="1"/>
              <a:t> m</a:t>
            </a:r>
            <a:r>
              <a:rPr lang="en-US" altLang="en-US"/>
              <a:t> and</a:t>
            </a:r>
            <a:r>
              <a:rPr lang="en-US" altLang="en-US" i="1"/>
              <a:t> n</a:t>
            </a:r>
            <a:r>
              <a:rPr lang="en-US" altLang="en-US"/>
              <a:t>, respectively.  Initialize:</a:t>
            </a:r>
          </a:p>
          <a:p>
            <a:pPr marL="1543050" lvl="3" indent="-342900">
              <a:lnSpc>
                <a:spcPct val="90000"/>
              </a:lnSpc>
              <a:buFontTx/>
              <a:buNone/>
            </a:pPr>
            <a:r>
              <a:rPr lang="en-US" altLang="en-US" b="1" i="1"/>
              <a:t>Work </a:t>
            </a:r>
            <a:r>
              <a:rPr lang="en-US" altLang="en-US" b="1"/>
              <a:t>= </a:t>
            </a:r>
            <a:r>
              <a:rPr lang="en-US" altLang="en-US" b="1" i="1"/>
              <a:t>Available</a:t>
            </a:r>
          </a:p>
          <a:p>
            <a:pPr marL="1543050" lvl="3" indent="-342900">
              <a:lnSpc>
                <a:spcPct val="90000"/>
              </a:lnSpc>
              <a:buFontTx/>
              <a:buNone/>
            </a:pPr>
            <a:r>
              <a:rPr lang="en-US" altLang="en-US" b="1" i="1"/>
              <a:t>Finish </a:t>
            </a:r>
            <a:r>
              <a:rPr lang="en-US" altLang="en-US" b="1"/>
              <a:t>[</a:t>
            </a:r>
            <a:r>
              <a:rPr lang="en-US" altLang="en-US" b="1" i="1"/>
              <a:t>i</a:t>
            </a:r>
            <a:r>
              <a:rPr lang="en-US" altLang="en-US" b="1"/>
              <a:t>] =</a:t>
            </a:r>
            <a:r>
              <a:rPr lang="en-US" altLang="en-US" b="1" i="1"/>
              <a:t> false </a:t>
            </a:r>
            <a:r>
              <a:rPr lang="en-US" altLang="en-US" b="1"/>
              <a:t>for</a:t>
            </a:r>
            <a:r>
              <a:rPr lang="en-US" altLang="en-US" b="1" i="1"/>
              <a:t> i</a:t>
            </a:r>
            <a:r>
              <a:rPr lang="en-US" altLang="en-US" b="1"/>
              <a:t> = 0, 1, …, </a:t>
            </a:r>
            <a:r>
              <a:rPr lang="en-US" altLang="en-US" b="1" i="1"/>
              <a:t>n- </a:t>
            </a:r>
            <a:r>
              <a:rPr lang="en-US" altLang="en-US" b="1"/>
              <a:t>1</a:t>
            </a:r>
          </a:p>
          <a:p>
            <a:pPr marL="1543050" lvl="3" indent="-342900">
              <a:lnSpc>
                <a:spcPct val="90000"/>
              </a:lnSpc>
              <a:buFontTx/>
              <a:buNone/>
            </a:pPr>
            <a:endParaRPr lang="en-US" altLang="en-US" sz="800"/>
          </a:p>
          <a:p>
            <a:pPr>
              <a:lnSpc>
                <a:spcPct val="90000"/>
              </a:lnSpc>
              <a:buFont typeface="Monotype Sorts" pitchFamily="-84" charset="2"/>
              <a:buNone/>
            </a:pPr>
            <a:r>
              <a:rPr lang="en-US" altLang="en-US"/>
              <a:t>2.	Find an </a:t>
            </a:r>
            <a:r>
              <a:rPr lang="en-US" altLang="en-US" b="1" i="1"/>
              <a:t>i</a:t>
            </a:r>
            <a:r>
              <a:rPr lang="en-US" altLang="en-US" i="1"/>
              <a:t> </a:t>
            </a:r>
            <a:r>
              <a:rPr lang="en-US" altLang="en-US"/>
              <a:t>such that both: </a:t>
            </a:r>
          </a:p>
          <a:p>
            <a:pPr marL="800100" lvl="1" indent="-342900">
              <a:lnSpc>
                <a:spcPct val="90000"/>
              </a:lnSpc>
              <a:buFont typeface="Monotype Sorts" pitchFamily="-84" charset="2"/>
              <a:buNone/>
            </a:pPr>
            <a:r>
              <a:rPr lang="en-US" altLang="en-US"/>
              <a:t>(a) </a:t>
            </a:r>
            <a:r>
              <a:rPr lang="en-US" altLang="en-US" b="1" i="1"/>
              <a:t>Finish</a:t>
            </a:r>
            <a:r>
              <a:rPr lang="en-US" altLang="en-US" b="1"/>
              <a:t> [</a:t>
            </a:r>
            <a:r>
              <a:rPr lang="en-US" altLang="en-US" b="1" i="1"/>
              <a:t>i</a:t>
            </a:r>
            <a:r>
              <a:rPr lang="en-US" altLang="en-US" b="1"/>
              <a:t>] = </a:t>
            </a:r>
            <a:r>
              <a:rPr lang="en-US" altLang="en-US" b="1" i="1"/>
              <a:t>false</a:t>
            </a:r>
            <a:endParaRPr lang="en-US" altLang="en-US" b="1"/>
          </a:p>
          <a:p>
            <a:pPr marL="800100" lvl="1" indent="-342900">
              <a:lnSpc>
                <a:spcPct val="90000"/>
              </a:lnSpc>
              <a:buFont typeface="Monotype Sorts" pitchFamily="-84" charset="2"/>
              <a:buNone/>
            </a:pPr>
            <a:r>
              <a:rPr lang="en-US" altLang="en-US"/>
              <a:t>(b) </a:t>
            </a:r>
            <a:r>
              <a:rPr lang="en-US" altLang="en-US" b="1" i="1"/>
              <a:t>Need</a:t>
            </a:r>
            <a:r>
              <a:rPr lang="en-US" altLang="en-US" b="1" i="1" baseline="-25000"/>
              <a:t>i</a:t>
            </a:r>
            <a:r>
              <a:rPr lang="en-US" altLang="en-US" b="1"/>
              <a:t> </a:t>
            </a:r>
            <a:r>
              <a:rPr lang="en-US" altLang="en-US" b="1">
                <a:sym typeface="Symbol" pitchFamily="18" charset="2"/>
              </a:rPr>
              <a:t> </a:t>
            </a:r>
            <a:r>
              <a:rPr lang="en-US" altLang="en-US" b="1" i="1">
                <a:sym typeface="Symbol" pitchFamily="18" charset="2"/>
              </a:rPr>
              <a:t>Work</a:t>
            </a:r>
          </a:p>
          <a:p>
            <a:pPr marL="800100" lvl="1" indent="-342900">
              <a:lnSpc>
                <a:spcPct val="90000"/>
              </a:lnSpc>
              <a:buFont typeface="Monotype Sorts" pitchFamily="-84" charset="2"/>
              <a:buNone/>
            </a:pPr>
            <a:r>
              <a:rPr lang="en-US" altLang="en-US">
                <a:sym typeface="Symbol" pitchFamily="18" charset="2"/>
              </a:rPr>
              <a:t>If no such</a:t>
            </a:r>
            <a:r>
              <a:rPr lang="en-US" altLang="en-US" b="1">
                <a:sym typeface="Symbol" pitchFamily="18" charset="2"/>
              </a:rPr>
              <a:t> </a:t>
            </a:r>
            <a:r>
              <a:rPr lang="en-US" altLang="en-US" b="1" i="1">
                <a:sym typeface="Symbol" pitchFamily="18" charset="2"/>
              </a:rPr>
              <a:t>i </a:t>
            </a:r>
            <a:r>
              <a:rPr lang="en-US" altLang="en-US">
                <a:sym typeface="Symbol" pitchFamily="18" charset="2"/>
              </a:rPr>
              <a:t>exists, go to step 4</a:t>
            </a:r>
          </a:p>
          <a:p>
            <a:pPr marL="800100" lvl="1" indent="-342900">
              <a:lnSpc>
                <a:spcPct val="90000"/>
              </a:lnSpc>
              <a:buFont typeface="Monotype Sorts" pitchFamily="-84" charset="2"/>
              <a:buNone/>
            </a:pPr>
            <a:endParaRPr lang="en-US" altLang="en-US" sz="800">
              <a:sym typeface="Symbol" pitchFamily="18" charset="2"/>
            </a:endParaRPr>
          </a:p>
          <a:p>
            <a:pPr>
              <a:lnSpc>
                <a:spcPct val="90000"/>
              </a:lnSpc>
              <a:buFont typeface="Monotype Sorts" pitchFamily="-84" charset="2"/>
              <a:buNone/>
            </a:pPr>
            <a:r>
              <a:rPr lang="en-US" altLang="en-US" i="1"/>
              <a:t>3.  </a:t>
            </a:r>
            <a:r>
              <a:rPr lang="en-US" altLang="en-US" b="1" i="1"/>
              <a:t>Work</a:t>
            </a:r>
            <a:r>
              <a:rPr lang="en-US" altLang="en-US" b="1"/>
              <a:t> = </a:t>
            </a:r>
            <a:r>
              <a:rPr lang="en-US" altLang="en-US" b="1" i="1"/>
              <a:t>Work </a:t>
            </a:r>
            <a:r>
              <a:rPr lang="en-US" altLang="en-US" b="1"/>
              <a:t>+ </a:t>
            </a:r>
            <a:r>
              <a:rPr lang="en-US" altLang="en-US" b="1" i="1"/>
              <a:t>Allocation</a:t>
            </a:r>
            <a:r>
              <a:rPr lang="en-US" altLang="en-US" b="1" i="1" baseline="-25000"/>
              <a:t>i</a:t>
            </a:r>
            <a:br>
              <a:rPr lang="en-US" altLang="en-US" b="1"/>
            </a:br>
            <a:r>
              <a:rPr lang="en-US" altLang="en-US" b="1" i="1"/>
              <a:t>Finish</a:t>
            </a:r>
            <a:r>
              <a:rPr lang="en-US" altLang="en-US" b="1"/>
              <a:t>[</a:t>
            </a:r>
            <a:r>
              <a:rPr lang="en-US" altLang="en-US" b="1" i="1"/>
              <a:t>i</a:t>
            </a:r>
            <a:r>
              <a:rPr lang="en-US" altLang="en-US" b="1"/>
              <a:t>] =</a:t>
            </a:r>
            <a:r>
              <a:rPr lang="en-US" altLang="en-US" b="1" i="1"/>
              <a:t> true</a:t>
            </a:r>
            <a:br>
              <a:rPr lang="en-US" altLang="en-US" b="1"/>
            </a:br>
            <a:r>
              <a:rPr lang="en-US" altLang="en-US"/>
              <a:t>go to step 2</a:t>
            </a:r>
          </a:p>
          <a:p>
            <a:pPr>
              <a:lnSpc>
                <a:spcPct val="90000"/>
              </a:lnSpc>
            </a:pPr>
            <a:endParaRPr lang="en-US" altLang="en-US" sz="800"/>
          </a:p>
          <a:p>
            <a:pPr>
              <a:lnSpc>
                <a:spcPct val="90000"/>
              </a:lnSpc>
              <a:buFont typeface="Monotype Sorts" pitchFamily="-84" charset="2"/>
              <a:buNone/>
            </a:pPr>
            <a:r>
              <a:rPr lang="en-US" altLang="en-US"/>
              <a:t>4.	If </a:t>
            </a:r>
            <a:r>
              <a:rPr lang="en-US" altLang="en-US" b="1" i="1"/>
              <a:t>Finish</a:t>
            </a:r>
            <a:r>
              <a:rPr lang="en-US" altLang="en-US" b="1"/>
              <a:t> [</a:t>
            </a:r>
            <a:r>
              <a:rPr lang="en-US" altLang="en-US" b="1" i="1"/>
              <a:t>i</a:t>
            </a:r>
            <a:r>
              <a:rPr lang="en-US" altLang="en-US" b="1"/>
              <a:t>] == </a:t>
            </a:r>
            <a:r>
              <a:rPr lang="en-US" altLang="en-US" b="1" i="1"/>
              <a:t>true</a:t>
            </a:r>
            <a:r>
              <a:rPr lang="en-US" altLang="en-US" b="1"/>
              <a:t> </a:t>
            </a:r>
            <a:r>
              <a:rPr lang="en-US" altLang="en-US"/>
              <a:t>for all </a:t>
            </a:r>
            <a:r>
              <a:rPr lang="en-US" altLang="en-US" b="1" i="1"/>
              <a:t>i</a:t>
            </a:r>
            <a:r>
              <a:rPr lang="en-US" altLang="en-US"/>
              <a:t>, then the system is in a safe state</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273175" y="231775"/>
            <a:ext cx="7924800" cy="457200"/>
          </a:xfrm>
        </p:spPr>
        <p:txBody>
          <a:bodyPr>
            <a:normAutofit fontScale="90000"/>
          </a:bodyPr>
          <a:lstStyle/>
          <a:p>
            <a:pPr eaLnBrk="1" hangingPunct="1"/>
            <a:r>
              <a:rPr lang="en-US" altLang="en-US" sz="2800"/>
              <a:t>Resource-Request Algorithm for Process </a:t>
            </a:r>
            <a:r>
              <a:rPr lang="en-US" altLang="en-US" sz="2800" i="1"/>
              <a:t>P</a:t>
            </a:r>
            <a:r>
              <a:rPr lang="en-US" altLang="en-US" sz="2800" i="1" baseline="-25000"/>
              <a:t>i</a:t>
            </a:r>
            <a:endParaRPr lang="en-US" altLang="en-US" sz="2800"/>
          </a:p>
        </p:txBody>
      </p:sp>
      <p:sp>
        <p:nvSpPr>
          <p:cNvPr id="32771" name="Rectangle 3"/>
          <p:cNvSpPr>
            <a:spLocks noGrp="1" noChangeArrowheads="1"/>
          </p:cNvSpPr>
          <p:nvPr>
            <p:ph type="body" idx="1"/>
          </p:nvPr>
        </p:nvSpPr>
        <p:spPr>
          <a:xfrm>
            <a:off x="533401" y="1114424"/>
            <a:ext cx="7931150" cy="5210175"/>
          </a:xfrm>
        </p:spPr>
        <p:txBody>
          <a:bodyPr>
            <a:normAutofit fontScale="92500" lnSpcReduction="20000"/>
          </a:bodyPr>
          <a:lstStyle/>
          <a:p>
            <a:pPr>
              <a:lnSpc>
                <a:spcPct val="90000"/>
              </a:lnSpc>
              <a:buFont typeface="Monotype Sorts" pitchFamily="-84" charset="2"/>
              <a:buNone/>
            </a:pPr>
            <a:r>
              <a:rPr lang="en-US" altLang="en-US" i="1" dirty="0"/>
              <a:t>     </a:t>
            </a:r>
            <a:r>
              <a:rPr lang="en-US" altLang="en-US" b="1" i="1" dirty="0" err="1"/>
              <a:t>Request</a:t>
            </a:r>
            <a:r>
              <a:rPr lang="en-US" altLang="en-US" b="1" i="1" baseline="-25000" dirty="0" err="1"/>
              <a:t>i</a:t>
            </a:r>
            <a:r>
              <a:rPr lang="en-US" altLang="en-US" dirty="0"/>
              <a:t> = request vector for process </a:t>
            </a:r>
            <a:r>
              <a:rPr lang="en-US" altLang="en-US" b="1" i="1" dirty="0"/>
              <a:t>P</a:t>
            </a:r>
            <a:r>
              <a:rPr lang="en-US" altLang="en-US" b="1" i="1" baseline="-25000" dirty="0"/>
              <a:t>i</a:t>
            </a:r>
            <a:r>
              <a:rPr lang="en-US" altLang="en-US" dirty="0"/>
              <a:t>.  If </a:t>
            </a:r>
            <a:r>
              <a:rPr lang="en-US" altLang="en-US" b="1" i="1" dirty="0" err="1"/>
              <a:t>Request</a:t>
            </a:r>
            <a:r>
              <a:rPr lang="en-US" altLang="en-US" b="1" i="1" baseline="-25000" dirty="0" err="1"/>
              <a:t>i</a:t>
            </a:r>
            <a:r>
              <a:rPr lang="en-US" altLang="en-US" b="1" baseline="-25000" dirty="0"/>
              <a:t> </a:t>
            </a:r>
            <a:r>
              <a:rPr lang="en-US" altLang="en-US" b="1" dirty="0"/>
              <a:t>[</a:t>
            </a:r>
            <a:r>
              <a:rPr lang="en-US" altLang="en-US" b="1" i="1" dirty="0"/>
              <a:t>j</a:t>
            </a:r>
            <a:r>
              <a:rPr lang="en-US" altLang="en-US" b="1" dirty="0"/>
              <a:t>] = </a:t>
            </a:r>
            <a:r>
              <a:rPr lang="en-US" altLang="en-US" b="1" i="1" dirty="0"/>
              <a:t>k</a:t>
            </a:r>
            <a:r>
              <a:rPr lang="en-US" altLang="en-US" b="1" dirty="0"/>
              <a:t> </a:t>
            </a:r>
            <a:r>
              <a:rPr lang="en-US" altLang="en-US" dirty="0"/>
              <a:t>then process </a:t>
            </a:r>
            <a:r>
              <a:rPr lang="en-US" altLang="en-US" b="1" i="1" dirty="0"/>
              <a:t>P</a:t>
            </a:r>
            <a:r>
              <a:rPr lang="en-US" altLang="en-US" b="1" i="1" baseline="-25000" dirty="0"/>
              <a:t>i</a:t>
            </a:r>
            <a:r>
              <a:rPr lang="en-US" altLang="en-US" dirty="0"/>
              <a:t> wants </a:t>
            </a:r>
            <a:r>
              <a:rPr lang="en-US" altLang="en-US" b="1" i="1" dirty="0"/>
              <a:t>k</a:t>
            </a:r>
            <a:r>
              <a:rPr lang="en-US" altLang="en-US" dirty="0"/>
              <a:t> instances of resource type </a:t>
            </a:r>
            <a:r>
              <a:rPr lang="en-US" altLang="en-US" b="1" i="1" dirty="0" err="1"/>
              <a:t>R</a:t>
            </a:r>
            <a:r>
              <a:rPr lang="en-US" altLang="en-US" b="1" i="1" baseline="-25000" dirty="0" err="1"/>
              <a:t>j</a:t>
            </a:r>
            <a:endParaRPr lang="en-US" altLang="en-US" b="1" baseline="-25000" dirty="0"/>
          </a:p>
          <a:p>
            <a:pPr lvl="1">
              <a:lnSpc>
                <a:spcPct val="90000"/>
              </a:lnSpc>
              <a:buFont typeface="Monotype Sorts" pitchFamily="-84" charset="2"/>
              <a:buNone/>
            </a:pPr>
            <a:r>
              <a:rPr lang="en-US" altLang="en-US" dirty="0"/>
              <a:t>1.	If </a:t>
            </a:r>
            <a:r>
              <a:rPr lang="en-US" altLang="en-US" b="1" i="1" dirty="0" err="1"/>
              <a:t>Request</a:t>
            </a:r>
            <a:r>
              <a:rPr lang="en-US" altLang="en-US" b="1" i="1" baseline="-25000" dirty="0" err="1"/>
              <a:t>i</a:t>
            </a:r>
            <a:r>
              <a:rPr lang="en-US" altLang="en-US" b="1" i="1" dirty="0"/>
              <a:t> </a:t>
            </a:r>
            <a:r>
              <a:rPr lang="en-US" altLang="en-US" b="1" dirty="0">
                <a:sym typeface="Symbol" pitchFamily="18" charset="2"/>
              </a:rPr>
              <a:t> </a:t>
            </a:r>
            <a:r>
              <a:rPr lang="en-US" altLang="en-US" b="1" i="1" dirty="0" err="1">
                <a:sym typeface="Symbol" pitchFamily="18" charset="2"/>
              </a:rPr>
              <a:t>Need</a:t>
            </a:r>
            <a:r>
              <a:rPr lang="en-US" altLang="en-US" b="1" i="1" baseline="-25000" dirty="0" err="1">
                <a:sym typeface="Symbol" pitchFamily="18" charset="2"/>
              </a:rPr>
              <a:t>i</a:t>
            </a:r>
            <a:r>
              <a:rPr lang="en-US" altLang="en-US" b="1" i="1" dirty="0">
                <a:sym typeface="Symbol" pitchFamily="18" charset="2"/>
              </a:rPr>
              <a:t> </a:t>
            </a:r>
            <a:r>
              <a:rPr lang="en-US" altLang="en-US" dirty="0">
                <a:sym typeface="Symbol" pitchFamily="18" charset="2"/>
              </a:rPr>
              <a:t>go to step 2.  Otherwise, raise error condition, since process has exceeded its maximum claim</a:t>
            </a:r>
          </a:p>
          <a:p>
            <a:pPr lvl="1">
              <a:lnSpc>
                <a:spcPct val="90000"/>
              </a:lnSpc>
              <a:buFont typeface="Monotype Sorts" pitchFamily="-84" charset="2"/>
              <a:buNone/>
            </a:pPr>
            <a:r>
              <a:rPr lang="en-US" altLang="en-US" dirty="0">
                <a:sym typeface="Symbol" pitchFamily="18" charset="2"/>
              </a:rPr>
              <a:t>2.	If </a:t>
            </a:r>
            <a:r>
              <a:rPr lang="en-US" altLang="en-US" b="1" i="1" dirty="0" err="1"/>
              <a:t>Request</a:t>
            </a:r>
            <a:r>
              <a:rPr lang="en-US" altLang="en-US" b="1" i="1" baseline="-25000" dirty="0" err="1"/>
              <a:t>i</a:t>
            </a:r>
            <a:r>
              <a:rPr lang="en-US" altLang="en-US" b="1" dirty="0"/>
              <a:t> </a:t>
            </a:r>
            <a:r>
              <a:rPr lang="en-US" altLang="en-US" b="1" dirty="0">
                <a:sym typeface="Symbol" pitchFamily="18" charset="2"/>
              </a:rPr>
              <a:t> </a:t>
            </a:r>
            <a:r>
              <a:rPr lang="en-US" altLang="en-US" b="1" i="1" dirty="0">
                <a:sym typeface="Symbol" pitchFamily="18" charset="2"/>
              </a:rPr>
              <a:t>Available</a:t>
            </a:r>
            <a:r>
              <a:rPr lang="en-US" altLang="en-US" dirty="0">
                <a:sym typeface="Symbol" pitchFamily="18" charset="2"/>
              </a:rPr>
              <a:t>, go to step 3.  Otherwise </a:t>
            </a:r>
            <a:r>
              <a:rPr lang="en-US" altLang="en-US" b="1" i="1" dirty="0">
                <a:sym typeface="Symbol" pitchFamily="18" charset="2"/>
              </a:rPr>
              <a:t>P</a:t>
            </a:r>
            <a:r>
              <a:rPr lang="en-US" altLang="en-US" b="1" i="1" baseline="-25000" dirty="0">
                <a:sym typeface="Symbol" pitchFamily="18" charset="2"/>
              </a:rPr>
              <a:t>i</a:t>
            </a:r>
            <a:r>
              <a:rPr lang="en-US" altLang="en-US" dirty="0">
                <a:sym typeface="Symbol" pitchFamily="18" charset="2"/>
              </a:rPr>
              <a:t>  must wait, since resources are not available</a:t>
            </a:r>
          </a:p>
          <a:p>
            <a:pPr lvl="1">
              <a:lnSpc>
                <a:spcPct val="90000"/>
              </a:lnSpc>
              <a:buFont typeface="Monotype Sorts" pitchFamily="-84" charset="2"/>
              <a:buNone/>
            </a:pPr>
            <a:r>
              <a:rPr lang="en-US" altLang="en-US" dirty="0">
                <a:sym typeface="Symbol" pitchFamily="18" charset="2"/>
              </a:rPr>
              <a:t>3.	Pretend to allocate requested resources to </a:t>
            </a:r>
            <a:r>
              <a:rPr lang="en-US" altLang="en-US" b="1" i="1" dirty="0">
                <a:sym typeface="Symbol" pitchFamily="18" charset="2"/>
              </a:rPr>
              <a:t>P</a:t>
            </a:r>
            <a:r>
              <a:rPr lang="en-US" altLang="en-US" b="1" i="1" baseline="-25000" dirty="0">
                <a:sym typeface="Symbol" pitchFamily="18" charset="2"/>
              </a:rPr>
              <a:t>i</a:t>
            </a:r>
            <a:r>
              <a:rPr lang="en-US" altLang="en-US" dirty="0">
                <a:sym typeface="Symbol" pitchFamily="18" charset="2"/>
              </a:rPr>
              <a:t> by modifying the state as follows:</a:t>
            </a:r>
          </a:p>
          <a:p>
            <a:pPr lvl="3">
              <a:lnSpc>
                <a:spcPct val="90000"/>
              </a:lnSpc>
              <a:buFontTx/>
              <a:buNone/>
            </a:pPr>
            <a:r>
              <a:rPr lang="en-US" altLang="en-US" dirty="0">
                <a:sym typeface="Symbol" pitchFamily="18" charset="2"/>
              </a:rPr>
              <a:t>		</a:t>
            </a:r>
            <a:r>
              <a:rPr lang="en-US" altLang="en-US" b="1" i="1" dirty="0">
                <a:sym typeface="Symbol" pitchFamily="18" charset="2"/>
              </a:rPr>
              <a:t>Available</a:t>
            </a:r>
            <a:r>
              <a:rPr lang="en-US" altLang="en-US" b="1" dirty="0">
                <a:sym typeface="Symbol" pitchFamily="18" charset="2"/>
              </a:rPr>
              <a:t> = </a:t>
            </a:r>
            <a:r>
              <a:rPr lang="en-US" altLang="en-US" b="1" i="1" dirty="0">
                <a:sym typeface="Symbol" pitchFamily="18" charset="2"/>
              </a:rPr>
              <a:t>Available  </a:t>
            </a:r>
            <a:r>
              <a:rPr lang="en-US" altLang="en-US" b="1" dirty="0">
                <a:sym typeface="Symbol" pitchFamily="18" charset="2"/>
              </a:rPr>
              <a:t>–</a:t>
            </a:r>
            <a:r>
              <a:rPr lang="en-US" altLang="en-US" b="1" i="1" dirty="0">
                <a:sym typeface="Symbol" pitchFamily="18" charset="2"/>
              </a:rPr>
              <a:t> </a:t>
            </a:r>
            <a:r>
              <a:rPr lang="en-US" altLang="en-US" b="1" i="1" dirty="0" err="1">
                <a:sym typeface="Symbol" pitchFamily="18" charset="2"/>
              </a:rPr>
              <a:t>Request</a:t>
            </a:r>
            <a:r>
              <a:rPr lang="en-US" altLang="en-US" b="1" i="1" baseline="-25000" dirty="0" err="1">
                <a:sym typeface="Symbol" pitchFamily="18" charset="2"/>
              </a:rPr>
              <a:t>i</a:t>
            </a:r>
            <a:r>
              <a:rPr lang="en-US" altLang="en-US" b="1" i="1" dirty="0">
                <a:sym typeface="Symbol" pitchFamily="18" charset="2"/>
              </a:rPr>
              <a:t>;</a:t>
            </a:r>
          </a:p>
          <a:p>
            <a:pPr lvl="3">
              <a:lnSpc>
                <a:spcPct val="90000"/>
              </a:lnSpc>
              <a:buFontTx/>
              <a:buNone/>
            </a:pPr>
            <a:r>
              <a:rPr lang="en-US" altLang="en-US" b="1" dirty="0">
                <a:sym typeface="Symbol" pitchFamily="18" charset="2"/>
              </a:rPr>
              <a:t>		</a:t>
            </a:r>
            <a:r>
              <a:rPr lang="en-US" altLang="en-US" b="1" i="1" dirty="0" err="1">
                <a:sym typeface="Symbol" pitchFamily="18" charset="2"/>
              </a:rPr>
              <a:t>Allocation</a:t>
            </a:r>
            <a:r>
              <a:rPr lang="en-US" altLang="en-US" b="1" i="1" baseline="-25000" dirty="0" err="1">
                <a:sym typeface="Symbol" pitchFamily="18" charset="2"/>
              </a:rPr>
              <a:t>i</a:t>
            </a:r>
            <a:r>
              <a:rPr lang="en-US" altLang="en-US" b="1" baseline="-25000" dirty="0">
                <a:sym typeface="Symbol" pitchFamily="18" charset="2"/>
              </a:rPr>
              <a:t> </a:t>
            </a:r>
            <a:r>
              <a:rPr lang="en-US" altLang="en-US" b="1" dirty="0">
                <a:sym typeface="Symbol" pitchFamily="18" charset="2"/>
              </a:rPr>
              <a:t>= </a:t>
            </a:r>
            <a:r>
              <a:rPr lang="en-US" altLang="en-US" b="1" i="1" dirty="0" err="1">
                <a:sym typeface="Symbol" pitchFamily="18" charset="2"/>
              </a:rPr>
              <a:t>Allocation</a:t>
            </a:r>
            <a:r>
              <a:rPr lang="en-US" altLang="en-US" b="1" i="1" baseline="-25000" dirty="0" err="1">
                <a:sym typeface="Symbol" pitchFamily="18" charset="2"/>
              </a:rPr>
              <a:t>i</a:t>
            </a:r>
            <a:r>
              <a:rPr lang="en-US" altLang="en-US" b="1" dirty="0">
                <a:sym typeface="Symbol" pitchFamily="18" charset="2"/>
              </a:rPr>
              <a:t> + </a:t>
            </a:r>
            <a:r>
              <a:rPr lang="en-US" altLang="en-US" b="1" i="1" dirty="0" err="1">
                <a:sym typeface="Symbol" pitchFamily="18" charset="2"/>
              </a:rPr>
              <a:t>Request</a:t>
            </a:r>
            <a:r>
              <a:rPr lang="en-US" altLang="en-US" b="1" i="1" baseline="-25000" dirty="0" err="1">
                <a:sym typeface="Symbol" pitchFamily="18" charset="2"/>
              </a:rPr>
              <a:t>i</a:t>
            </a:r>
            <a:r>
              <a:rPr lang="en-US" altLang="en-US" b="1" dirty="0">
                <a:sym typeface="Symbol" pitchFamily="18" charset="2"/>
              </a:rPr>
              <a:t>;</a:t>
            </a:r>
          </a:p>
          <a:p>
            <a:pPr lvl="3">
              <a:lnSpc>
                <a:spcPct val="90000"/>
              </a:lnSpc>
              <a:buFontTx/>
              <a:buNone/>
            </a:pPr>
            <a:r>
              <a:rPr lang="en-US" altLang="en-US" b="1" dirty="0">
                <a:sym typeface="Symbol" pitchFamily="18" charset="2"/>
              </a:rPr>
              <a:t>		</a:t>
            </a:r>
            <a:r>
              <a:rPr lang="en-US" altLang="en-US" b="1" i="1" dirty="0" err="1">
                <a:sym typeface="Symbol" pitchFamily="18" charset="2"/>
              </a:rPr>
              <a:t>Need</a:t>
            </a:r>
            <a:r>
              <a:rPr lang="en-US" altLang="en-US" b="1" i="1" baseline="-25000" dirty="0" err="1">
                <a:sym typeface="Symbol" pitchFamily="18" charset="2"/>
              </a:rPr>
              <a:t>i</a:t>
            </a:r>
            <a:r>
              <a:rPr lang="en-US" altLang="en-US" b="1" i="1" dirty="0">
                <a:sym typeface="Symbol" pitchFamily="18" charset="2"/>
              </a:rPr>
              <a:t> </a:t>
            </a:r>
            <a:r>
              <a:rPr lang="en-US" altLang="en-US" b="1" dirty="0">
                <a:sym typeface="Symbol" pitchFamily="18" charset="2"/>
              </a:rPr>
              <a:t>=</a:t>
            </a:r>
            <a:r>
              <a:rPr lang="en-US" altLang="en-US" b="1" i="1" dirty="0">
                <a:sym typeface="Symbol" pitchFamily="18" charset="2"/>
              </a:rPr>
              <a:t> </a:t>
            </a:r>
            <a:r>
              <a:rPr lang="en-US" altLang="en-US" b="1" i="1" dirty="0" err="1">
                <a:sym typeface="Symbol" pitchFamily="18" charset="2"/>
              </a:rPr>
              <a:t>Need</a:t>
            </a:r>
            <a:r>
              <a:rPr lang="en-US" altLang="en-US" b="1" i="1" baseline="-25000" dirty="0" err="1">
                <a:sym typeface="Symbol" pitchFamily="18" charset="2"/>
              </a:rPr>
              <a:t>i</a:t>
            </a:r>
            <a:r>
              <a:rPr lang="en-US" altLang="en-US" b="1" dirty="0">
                <a:sym typeface="Symbol" pitchFamily="18" charset="2"/>
              </a:rPr>
              <a:t> – </a:t>
            </a:r>
            <a:r>
              <a:rPr lang="en-US" altLang="en-US" b="1" i="1" dirty="0" err="1">
                <a:sym typeface="Symbol" pitchFamily="18" charset="2"/>
              </a:rPr>
              <a:t>Request</a:t>
            </a:r>
            <a:r>
              <a:rPr lang="en-US" altLang="en-US" b="1" i="1" baseline="-25000" dirty="0" err="1">
                <a:sym typeface="Symbol" pitchFamily="18" charset="2"/>
              </a:rPr>
              <a:t>i</a:t>
            </a:r>
            <a:r>
              <a:rPr lang="en-US" altLang="en-US" b="1" i="1" dirty="0">
                <a:sym typeface="Symbol" pitchFamily="18" charset="2"/>
              </a:rPr>
              <a:t>;</a:t>
            </a:r>
          </a:p>
          <a:p>
            <a:pPr lvl="2">
              <a:lnSpc>
                <a:spcPct val="90000"/>
              </a:lnSpc>
              <a:buClr>
                <a:srgbClr val="CC6600"/>
              </a:buClr>
              <a:buSzPct val="80000"/>
              <a:buFont typeface="Monotype Sorts" pitchFamily="-84" charset="2"/>
              <a:buChar char="l"/>
            </a:pPr>
            <a:r>
              <a:rPr lang="en-US" altLang="en-US" dirty="0">
                <a:sym typeface="Symbol" pitchFamily="18" charset="2"/>
              </a:rPr>
              <a:t>If safe  the resources are allocated to </a:t>
            </a:r>
            <a:r>
              <a:rPr lang="en-US" altLang="en-US" b="1" i="1" dirty="0">
                <a:sym typeface="Symbol" pitchFamily="18" charset="2"/>
              </a:rPr>
              <a:t>P</a:t>
            </a:r>
            <a:r>
              <a:rPr lang="en-US" altLang="en-US" b="1" i="1" baseline="-25000" dirty="0">
                <a:sym typeface="Symbol" pitchFamily="18" charset="2"/>
              </a:rPr>
              <a:t>i</a:t>
            </a:r>
          </a:p>
          <a:p>
            <a:pPr lvl="2">
              <a:lnSpc>
                <a:spcPct val="90000"/>
              </a:lnSpc>
              <a:buClr>
                <a:srgbClr val="CC6600"/>
              </a:buClr>
              <a:buSzPct val="80000"/>
              <a:buFont typeface="Monotype Sorts" pitchFamily="-84" charset="2"/>
              <a:buChar char="l"/>
            </a:pPr>
            <a:r>
              <a:rPr lang="en-US" altLang="en-US" dirty="0">
                <a:sym typeface="Symbol" pitchFamily="18" charset="2"/>
              </a:rPr>
              <a:t>If unsafe  </a:t>
            </a:r>
            <a:r>
              <a:rPr lang="en-US" altLang="en-US" b="1" i="1" dirty="0">
                <a:sym typeface="Symbol" pitchFamily="18" charset="2"/>
              </a:rPr>
              <a:t>P</a:t>
            </a:r>
            <a:r>
              <a:rPr lang="en-US" altLang="en-US" b="1" i="1" baseline="-25000" dirty="0">
                <a:sym typeface="Symbol" pitchFamily="18" charset="2"/>
              </a:rPr>
              <a:t>i</a:t>
            </a:r>
            <a:r>
              <a:rPr lang="en-US" altLang="en-US" dirty="0">
                <a:sym typeface="Symbol" pitchFamily="18" charset="2"/>
              </a:rPr>
              <a:t> must wait, and the old resource-allocation state is restored</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22350" y="152400"/>
            <a:ext cx="7664450" cy="576263"/>
          </a:xfrm>
        </p:spPr>
        <p:txBody>
          <a:bodyPr>
            <a:normAutofit fontScale="90000"/>
          </a:bodyPr>
          <a:lstStyle/>
          <a:p>
            <a:pPr eaLnBrk="1" hangingPunct="1"/>
            <a:r>
              <a:rPr lang="en-US" altLang="en-US"/>
              <a:t>Example of Banker</a:t>
            </a:r>
            <a:r>
              <a:rPr lang="ja-JP" altLang="en-US"/>
              <a:t>’</a:t>
            </a:r>
            <a:r>
              <a:rPr lang="en-US" altLang="ja-JP"/>
              <a:t>s Algorithm</a:t>
            </a:r>
            <a:endParaRPr lang="en-US" altLang="en-US"/>
          </a:p>
        </p:txBody>
      </p:sp>
      <p:sp>
        <p:nvSpPr>
          <p:cNvPr id="33795" name="Rectangle 3"/>
          <p:cNvSpPr>
            <a:spLocks noGrp="1" noChangeArrowheads="1"/>
          </p:cNvSpPr>
          <p:nvPr>
            <p:ph type="body" idx="1"/>
          </p:nvPr>
        </p:nvSpPr>
        <p:spPr>
          <a:xfrm>
            <a:off x="852488" y="1360488"/>
            <a:ext cx="7923212" cy="4540250"/>
          </a:xfrm>
        </p:spPr>
        <p:txBody>
          <a:bodyPr>
            <a:normAutofit fontScale="77500" lnSpcReduction="20000"/>
          </a:bodyPr>
          <a:lstStyle/>
          <a:p>
            <a:pPr>
              <a:tabLst>
                <a:tab pos="1371600" algn="l"/>
                <a:tab pos="2395538" algn="ctr"/>
                <a:tab pos="3594100" algn="ctr"/>
                <a:tab pos="4805363" algn="ctr"/>
              </a:tabLst>
            </a:pPr>
            <a:r>
              <a:rPr lang="en-US" altLang="en-US"/>
              <a:t>5 processes </a:t>
            </a:r>
            <a:r>
              <a:rPr lang="en-US" altLang="en-US" i="1"/>
              <a:t>P</a:t>
            </a:r>
            <a:r>
              <a:rPr lang="en-US" altLang="en-US" baseline="-25000"/>
              <a:t>0  </a:t>
            </a:r>
            <a:r>
              <a:rPr lang="en-US" altLang="en-US"/>
              <a:t>through </a:t>
            </a:r>
            <a:r>
              <a:rPr lang="en-US" altLang="en-US" i="1"/>
              <a:t>P</a:t>
            </a:r>
            <a:r>
              <a:rPr lang="en-US" altLang="en-US" baseline="-25000"/>
              <a:t>4</a:t>
            </a:r>
            <a:r>
              <a:rPr lang="en-US" altLang="en-US"/>
              <a:t>; </a:t>
            </a:r>
          </a:p>
          <a:p>
            <a:pPr>
              <a:buFont typeface="Monotype Sorts" pitchFamily="-84" charset="2"/>
              <a:buNone/>
              <a:tabLst>
                <a:tab pos="1371600" algn="l"/>
                <a:tab pos="2395538" algn="ctr"/>
                <a:tab pos="3594100" algn="ctr"/>
                <a:tab pos="4805363" algn="ctr"/>
              </a:tabLst>
            </a:pPr>
            <a:r>
              <a:rPr lang="en-US" altLang="en-US"/>
              <a:t>      3 resource types:</a:t>
            </a:r>
          </a:p>
          <a:p>
            <a:pPr>
              <a:buFont typeface="Monotype Sorts" pitchFamily="-84" charset="2"/>
              <a:buNone/>
              <a:tabLst>
                <a:tab pos="1371600" algn="l"/>
                <a:tab pos="2395538" algn="ctr"/>
                <a:tab pos="3594100" algn="ctr"/>
                <a:tab pos="4805363" algn="ctr"/>
              </a:tabLst>
            </a:pPr>
            <a:r>
              <a:rPr lang="en-US" altLang="en-US"/>
              <a:t>              </a:t>
            </a:r>
            <a:r>
              <a:rPr lang="en-US" altLang="en-US" i="1"/>
              <a:t>A</a:t>
            </a:r>
            <a:r>
              <a:rPr lang="en-US" altLang="en-US"/>
              <a:t> (10 instances),  </a:t>
            </a:r>
            <a:r>
              <a:rPr lang="en-US" altLang="en-US" i="1"/>
              <a:t>B</a:t>
            </a:r>
            <a:r>
              <a:rPr lang="en-US" altLang="en-US"/>
              <a:t> (5instances), and </a:t>
            </a:r>
            <a:r>
              <a:rPr lang="en-US" altLang="en-US" i="1"/>
              <a:t>C</a:t>
            </a:r>
            <a:r>
              <a:rPr lang="en-US" altLang="en-US"/>
              <a:t> (7 instances)</a:t>
            </a:r>
          </a:p>
          <a:p>
            <a:pPr>
              <a:tabLst>
                <a:tab pos="1371600" algn="l"/>
                <a:tab pos="2395538" algn="ctr"/>
                <a:tab pos="3594100" algn="ctr"/>
                <a:tab pos="4805363" algn="ctr"/>
              </a:tabLst>
            </a:pPr>
            <a:r>
              <a:rPr lang="en-US" altLang="en-US"/>
              <a:t>Snapshot at time </a:t>
            </a:r>
            <a:r>
              <a:rPr lang="en-US" altLang="en-US" i="1"/>
              <a:t>T</a:t>
            </a:r>
            <a:r>
              <a:rPr lang="en-US" altLang="en-US" baseline="-25000"/>
              <a:t>0</a:t>
            </a:r>
            <a:r>
              <a:rPr lang="en-US" altLang="en-US"/>
              <a:t>:</a:t>
            </a:r>
          </a:p>
          <a:p>
            <a:pPr>
              <a:buFont typeface="Monotype Sorts" pitchFamily="-84" charset="2"/>
              <a:buNone/>
              <a:tabLst>
                <a:tab pos="1371600" algn="l"/>
                <a:tab pos="2395538" algn="ctr"/>
                <a:tab pos="3594100" algn="ctr"/>
                <a:tab pos="4805363" algn="ctr"/>
              </a:tabLst>
            </a:pPr>
            <a:r>
              <a:rPr lang="en-US" altLang="en-US"/>
              <a:t>			</a:t>
            </a:r>
            <a:r>
              <a:rPr lang="en-US" altLang="en-US" i="1" u="sng"/>
              <a:t>Allocation</a:t>
            </a:r>
            <a:r>
              <a:rPr lang="en-US" altLang="en-US" i="1"/>
              <a:t>	  </a:t>
            </a:r>
            <a:r>
              <a:rPr lang="en-US" altLang="en-US" i="1" u="sng"/>
              <a:t>Max</a:t>
            </a:r>
            <a:r>
              <a:rPr lang="en-US" altLang="en-US" i="1"/>
              <a:t>	</a:t>
            </a:r>
            <a:r>
              <a:rPr lang="en-US" altLang="en-US" i="1" u="sng"/>
              <a:t>Available</a:t>
            </a:r>
            <a:endParaRPr lang="en-US" altLang="en-US" i="1"/>
          </a:p>
          <a:p>
            <a:pPr>
              <a:buFont typeface="Monotype Sorts" pitchFamily="-84" charset="2"/>
              <a:buNone/>
              <a:tabLst>
                <a:tab pos="1371600" algn="l"/>
                <a:tab pos="2395538" algn="ctr"/>
                <a:tab pos="3594100" algn="ctr"/>
                <a:tab pos="4805363" algn="ctr"/>
              </a:tabLst>
            </a:pPr>
            <a:r>
              <a:rPr lang="en-US" altLang="en-US" i="1"/>
              <a:t>			A B C	       A B C 	A B C</a:t>
            </a:r>
          </a:p>
          <a:p>
            <a:pPr>
              <a:buFont typeface="Monotype Sorts" pitchFamily="-84" charset="2"/>
              <a:buNone/>
              <a:tabLst>
                <a:tab pos="1371600" algn="l"/>
                <a:tab pos="2395538" algn="ctr"/>
                <a:tab pos="3594100" algn="ctr"/>
                <a:tab pos="4805363" algn="ctr"/>
              </a:tabLst>
            </a:pPr>
            <a:r>
              <a:rPr lang="en-US" altLang="en-US"/>
              <a:t>		</a:t>
            </a:r>
            <a:r>
              <a:rPr lang="en-US" altLang="en-US" i="1"/>
              <a:t>P</a:t>
            </a:r>
            <a:r>
              <a:rPr lang="en-US" altLang="en-US" baseline="-25000"/>
              <a:t>0	</a:t>
            </a:r>
            <a:r>
              <a:rPr lang="en-US" altLang="en-US"/>
              <a:t>0 1 0	         7 5 3 	3 3 2</a:t>
            </a:r>
          </a:p>
          <a:p>
            <a:pPr>
              <a:buFont typeface="Monotype Sorts" pitchFamily="-84" charset="2"/>
              <a:buNone/>
              <a:tabLst>
                <a:tab pos="1371600" algn="l"/>
                <a:tab pos="2395538" algn="ctr"/>
                <a:tab pos="3594100" algn="ctr"/>
                <a:tab pos="4805363" algn="ctr"/>
              </a:tabLst>
            </a:pPr>
            <a:r>
              <a:rPr lang="en-US" altLang="en-US"/>
              <a:t>		 </a:t>
            </a:r>
            <a:r>
              <a:rPr lang="en-US" altLang="en-US" i="1"/>
              <a:t>P</a:t>
            </a:r>
            <a:r>
              <a:rPr lang="en-US" altLang="en-US" baseline="-25000"/>
              <a:t>1	</a:t>
            </a:r>
            <a:r>
              <a:rPr lang="en-US" altLang="en-US"/>
              <a:t>2 0 0 	        3 2 2  </a:t>
            </a:r>
          </a:p>
          <a:p>
            <a:pPr>
              <a:buFont typeface="Monotype Sorts" pitchFamily="-84" charset="2"/>
              <a:buNone/>
              <a:tabLst>
                <a:tab pos="1371600" algn="l"/>
                <a:tab pos="2395538" algn="ctr"/>
                <a:tab pos="3594100" algn="ctr"/>
                <a:tab pos="4805363" algn="ctr"/>
              </a:tabLst>
            </a:pPr>
            <a:r>
              <a:rPr lang="en-US" altLang="en-US"/>
              <a:t>		 </a:t>
            </a:r>
            <a:r>
              <a:rPr lang="en-US" altLang="en-US" i="1"/>
              <a:t>P</a:t>
            </a:r>
            <a:r>
              <a:rPr lang="en-US" altLang="en-US" baseline="-25000"/>
              <a:t>2</a:t>
            </a:r>
            <a:r>
              <a:rPr lang="en-US" altLang="en-US"/>
              <a:t>	3 0 2 	        9 0 2</a:t>
            </a:r>
          </a:p>
          <a:p>
            <a:pPr>
              <a:buFont typeface="Monotype Sorts" pitchFamily="-84" charset="2"/>
              <a:buNone/>
              <a:tabLst>
                <a:tab pos="1371600" algn="l"/>
                <a:tab pos="2395538" algn="ctr"/>
                <a:tab pos="3594100" algn="ctr"/>
                <a:tab pos="4805363" algn="ctr"/>
              </a:tabLst>
            </a:pPr>
            <a:r>
              <a:rPr lang="en-US" altLang="en-US"/>
              <a:t>		 </a:t>
            </a:r>
            <a:r>
              <a:rPr lang="en-US" altLang="en-US" i="1"/>
              <a:t>P</a:t>
            </a:r>
            <a:r>
              <a:rPr lang="en-US" altLang="en-US" baseline="-25000"/>
              <a:t>3</a:t>
            </a:r>
            <a:r>
              <a:rPr lang="en-US" altLang="en-US"/>
              <a:t>	2 1 1 	        2 2 2</a:t>
            </a:r>
          </a:p>
          <a:p>
            <a:pPr>
              <a:buFont typeface="Monotype Sorts" pitchFamily="-84" charset="2"/>
              <a:buNone/>
              <a:tabLst>
                <a:tab pos="1371600" algn="l"/>
                <a:tab pos="2395538" algn="ctr"/>
                <a:tab pos="3594100" algn="ctr"/>
                <a:tab pos="4805363" algn="ctr"/>
              </a:tabLst>
            </a:pPr>
            <a:r>
              <a:rPr lang="en-US" altLang="en-US"/>
              <a:t>		 </a:t>
            </a:r>
            <a:r>
              <a:rPr lang="en-US" altLang="en-US" i="1"/>
              <a:t>P</a:t>
            </a:r>
            <a:r>
              <a:rPr lang="en-US" altLang="en-US" baseline="-25000"/>
              <a:t>4</a:t>
            </a:r>
            <a:r>
              <a:rPr lang="en-US" altLang="en-US"/>
              <a:t>	0 0 2	         4 3 3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a:t>Example (Cont.)</a:t>
            </a:r>
          </a:p>
        </p:txBody>
      </p:sp>
      <p:sp>
        <p:nvSpPr>
          <p:cNvPr id="34819" name="Rectangle 3"/>
          <p:cNvSpPr>
            <a:spLocks noGrp="1" noChangeArrowheads="1"/>
          </p:cNvSpPr>
          <p:nvPr>
            <p:ph type="body" idx="1"/>
          </p:nvPr>
        </p:nvSpPr>
        <p:spPr>
          <a:xfrm>
            <a:off x="931863" y="1136650"/>
            <a:ext cx="7724775" cy="4640263"/>
          </a:xfrm>
        </p:spPr>
        <p:txBody>
          <a:bodyPr>
            <a:normAutofit fontScale="70000" lnSpcReduction="20000"/>
          </a:bodyPr>
          <a:lstStyle/>
          <a:p>
            <a:pPr>
              <a:tabLst>
                <a:tab pos="2452688" algn="l"/>
                <a:tab pos="3492500" algn="ctr"/>
              </a:tabLst>
            </a:pPr>
            <a:r>
              <a:rPr lang="en-US" altLang="en-US"/>
              <a:t>The content of the matrix </a:t>
            </a:r>
            <a:r>
              <a:rPr lang="en-US" altLang="en-US" b="1" i="1"/>
              <a:t>Need</a:t>
            </a:r>
            <a:r>
              <a:rPr lang="en-US" altLang="en-US"/>
              <a:t> is defined to be </a:t>
            </a:r>
            <a:r>
              <a:rPr lang="en-US" altLang="en-US" b="1" i="1"/>
              <a:t>Max</a:t>
            </a:r>
            <a:r>
              <a:rPr lang="en-US" altLang="en-US" b="1"/>
              <a:t> – </a:t>
            </a:r>
            <a:r>
              <a:rPr lang="en-US" altLang="en-US" b="1" i="1"/>
              <a:t>Allocation</a:t>
            </a:r>
            <a:endParaRPr lang="en-US" altLang="en-US" b="1"/>
          </a:p>
          <a:p>
            <a:pPr>
              <a:buFont typeface="Monotype Sorts" pitchFamily="-84" charset="2"/>
              <a:buNone/>
              <a:tabLst>
                <a:tab pos="2452688" algn="l"/>
                <a:tab pos="3492500" algn="ctr"/>
              </a:tabLst>
            </a:pPr>
            <a:endParaRPr lang="en-US" altLang="en-US"/>
          </a:p>
          <a:p>
            <a:pPr>
              <a:buFont typeface="Monotype Sorts" pitchFamily="-84" charset="2"/>
              <a:buNone/>
              <a:tabLst>
                <a:tab pos="2452688" algn="l"/>
                <a:tab pos="3492500" algn="ctr"/>
              </a:tabLst>
            </a:pPr>
            <a:r>
              <a:rPr lang="en-US" altLang="en-US"/>
              <a:t>			</a:t>
            </a:r>
            <a:r>
              <a:rPr lang="en-US" altLang="en-US" i="1" u="sng"/>
              <a:t>Need</a:t>
            </a:r>
            <a:endParaRPr lang="en-US" altLang="en-US" u="sng"/>
          </a:p>
          <a:p>
            <a:pPr>
              <a:buFont typeface="Monotype Sorts" pitchFamily="-84" charset="2"/>
              <a:buNone/>
              <a:tabLst>
                <a:tab pos="2452688" algn="l"/>
                <a:tab pos="3492500" algn="ctr"/>
              </a:tabLst>
            </a:pPr>
            <a:r>
              <a:rPr lang="en-US" altLang="en-US"/>
              <a:t>			</a:t>
            </a:r>
            <a:r>
              <a:rPr lang="en-US" altLang="en-US" i="1"/>
              <a:t>A B C</a:t>
            </a:r>
          </a:p>
          <a:p>
            <a:pPr>
              <a:buFont typeface="Monotype Sorts" pitchFamily="-84" charset="2"/>
              <a:buNone/>
              <a:tabLst>
                <a:tab pos="2452688" algn="l"/>
                <a:tab pos="3492500" algn="ctr"/>
              </a:tabLst>
            </a:pPr>
            <a:r>
              <a:rPr lang="en-US" altLang="en-US"/>
              <a:t>		 </a:t>
            </a:r>
            <a:r>
              <a:rPr lang="en-US" altLang="en-US" i="1"/>
              <a:t>P</a:t>
            </a:r>
            <a:r>
              <a:rPr lang="en-US" altLang="en-US" baseline="-25000"/>
              <a:t>0	</a:t>
            </a:r>
            <a:r>
              <a:rPr lang="en-US" altLang="en-US"/>
              <a:t>7 4 3 </a:t>
            </a:r>
          </a:p>
          <a:p>
            <a:pPr>
              <a:buFont typeface="Monotype Sorts" pitchFamily="-84" charset="2"/>
              <a:buNone/>
              <a:tabLst>
                <a:tab pos="2452688" algn="l"/>
                <a:tab pos="3492500" algn="ctr"/>
              </a:tabLst>
            </a:pPr>
            <a:r>
              <a:rPr lang="en-US" altLang="en-US"/>
              <a:t>		 </a:t>
            </a:r>
            <a:r>
              <a:rPr lang="en-US" altLang="en-US" i="1"/>
              <a:t>P</a:t>
            </a:r>
            <a:r>
              <a:rPr lang="en-US" altLang="en-US" baseline="-25000"/>
              <a:t>1	</a:t>
            </a:r>
            <a:r>
              <a:rPr lang="en-US" altLang="en-US"/>
              <a:t>1 2 2 </a:t>
            </a:r>
          </a:p>
          <a:p>
            <a:pPr>
              <a:buFont typeface="Monotype Sorts" pitchFamily="-84" charset="2"/>
              <a:buNone/>
              <a:tabLst>
                <a:tab pos="2452688" algn="l"/>
                <a:tab pos="3492500" algn="ctr"/>
              </a:tabLst>
            </a:pPr>
            <a:r>
              <a:rPr lang="en-US" altLang="en-US"/>
              <a:t>		 </a:t>
            </a:r>
            <a:r>
              <a:rPr lang="en-US" altLang="en-US" i="1"/>
              <a:t>P</a:t>
            </a:r>
            <a:r>
              <a:rPr lang="en-US" altLang="en-US" baseline="-25000"/>
              <a:t>2</a:t>
            </a:r>
            <a:r>
              <a:rPr lang="en-US" altLang="en-US"/>
              <a:t>	6 0 0 </a:t>
            </a:r>
          </a:p>
          <a:p>
            <a:pPr>
              <a:buFont typeface="Monotype Sorts" pitchFamily="-84" charset="2"/>
              <a:buNone/>
              <a:tabLst>
                <a:tab pos="2452688" algn="l"/>
                <a:tab pos="3492500" algn="ctr"/>
              </a:tabLst>
            </a:pPr>
            <a:r>
              <a:rPr lang="en-US" altLang="en-US"/>
              <a:t>		 </a:t>
            </a:r>
            <a:r>
              <a:rPr lang="en-US" altLang="en-US" i="1"/>
              <a:t>P</a:t>
            </a:r>
            <a:r>
              <a:rPr lang="en-US" altLang="en-US" baseline="-25000"/>
              <a:t>3</a:t>
            </a:r>
            <a:r>
              <a:rPr lang="en-US" altLang="en-US"/>
              <a:t>	0 1 1</a:t>
            </a:r>
          </a:p>
          <a:p>
            <a:pPr>
              <a:buFont typeface="Monotype Sorts" pitchFamily="-84" charset="2"/>
              <a:buNone/>
              <a:tabLst>
                <a:tab pos="2452688" algn="l"/>
                <a:tab pos="3492500" algn="ctr"/>
              </a:tabLst>
            </a:pPr>
            <a:r>
              <a:rPr lang="en-US" altLang="en-US"/>
              <a:t>		 </a:t>
            </a:r>
            <a:r>
              <a:rPr lang="en-US" altLang="en-US" i="1"/>
              <a:t>P</a:t>
            </a:r>
            <a:r>
              <a:rPr lang="en-US" altLang="en-US" baseline="-25000"/>
              <a:t>4</a:t>
            </a:r>
            <a:r>
              <a:rPr lang="en-US" altLang="en-US"/>
              <a:t>	4 3 1 </a:t>
            </a:r>
            <a:br>
              <a:rPr lang="en-US" altLang="en-US"/>
            </a:br>
            <a:endParaRPr lang="en-US" altLang="en-US"/>
          </a:p>
          <a:p>
            <a:pPr>
              <a:tabLst>
                <a:tab pos="2452688" algn="l"/>
                <a:tab pos="3492500" algn="ctr"/>
              </a:tabLst>
            </a:pPr>
            <a:r>
              <a:rPr lang="en-US" altLang="en-US"/>
              <a:t>The system is in a safe state since the sequence &lt; </a:t>
            </a:r>
            <a:r>
              <a:rPr lang="en-US" altLang="en-US" i="1"/>
              <a:t>P</a:t>
            </a:r>
            <a:r>
              <a:rPr lang="en-US" altLang="en-US" baseline="-25000"/>
              <a:t>1</a:t>
            </a:r>
            <a:r>
              <a:rPr lang="en-US" altLang="en-US"/>
              <a:t>, </a:t>
            </a:r>
            <a:r>
              <a:rPr lang="en-US" altLang="en-US" i="1"/>
              <a:t>P</a:t>
            </a:r>
            <a:r>
              <a:rPr lang="en-US" altLang="en-US" baseline="-25000"/>
              <a:t>3</a:t>
            </a:r>
            <a:r>
              <a:rPr lang="en-US" altLang="en-US"/>
              <a:t>, </a:t>
            </a:r>
            <a:r>
              <a:rPr lang="en-US" altLang="en-US" i="1"/>
              <a:t>P</a:t>
            </a:r>
            <a:r>
              <a:rPr lang="en-US" altLang="en-US" baseline="-25000"/>
              <a:t>4</a:t>
            </a:r>
            <a:r>
              <a:rPr lang="en-US" altLang="en-US"/>
              <a:t>, </a:t>
            </a:r>
            <a:r>
              <a:rPr lang="en-US" altLang="en-US" i="1"/>
              <a:t>P</a:t>
            </a:r>
            <a:r>
              <a:rPr lang="en-US" altLang="en-US" baseline="-25000"/>
              <a:t>2</a:t>
            </a:r>
            <a:r>
              <a:rPr lang="en-US" altLang="en-US"/>
              <a:t>, </a:t>
            </a:r>
            <a:r>
              <a:rPr lang="en-US" altLang="en-US" i="1"/>
              <a:t>P</a:t>
            </a:r>
            <a:r>
              <a:rPr lang="en-US" altLang="en-US" baseline="-25000"/>
              <a:t>0</a:t>
            </a:r>
            <a:r>
              <a:rPr lang="en-US" altLang="en-US"/>
              <a:t>&gt; satisfies safety criteria</a:t>
            </a:r>
            <a:endParaRPr lang="en-US" altLang="en-US" baseline="-250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17563" y="214313"/>
            <a:ext cx="7869237" cy="576262"/>
          </a:xfrm>
        </p:spPr>
        <p:txBody>
          <a:bodyPr>
            <a:normAutofit fontScale="90000"/>
          </a:bodyPr>
          <a:lstStyle/>
          <a:p>
            <a:pPr eaLnBrk="1" hangingPunct="1"/>
            <a:r>
              <a:rPr lang="en-US" altLang="en-US"/>
              <a:t>Example:  </a:t>
            </a:r>
            <a:r>
              <a:rPr lang="en-US" altLang="en-US" i="1"/>
              <a:t>P</a:t>
            </a:r>
            <a:r>
              <a:rPr lang="en-US" altLang="en-US" baseline="-25000"/>
              <a:t>1</a:t>
            </a:r>
            <a:r>
              <a:rPr lang="en-US" altLang="en-US"/>
              <a:t> Request (1,0,2)</a:t>
            </a:r>
          </a:p>
        </p:txBody>
      </p:sp>
      <p:sp>
        <p:nvSpPr>
          <p:cNvPr id="35843" name="Rectangle 3"/>
          <p:cNvSpPr>
            <a:spLocks noGrp="1" noChangeArrowheads="1"/>
          </p:cNvSpPr>
          <p:nvPr>
            <p:ph type="body" idx="1"/>
          </p:nvPr>
        </p:nvSpPr>
        <p:spPr>
          <a:xfrm>
            <a:off x="896938" y="1103313"/>
            <a:ext cx="7766050" cy="5103812"/>
          </a:xfrm>
        </p:spPr>
        <p:txBody>
          <a:bodyPr>
            <a:normAutofit fontScale="77500" lnSpcReduction="20000"/>
          </a:bodyPr>
          <a:lstStyle/>
          <a:p>
            <a:pPr>
              <a:tabLst>
                <a:tab pos="1544638" algn="l"/>
                <a:tab pos="2452688" algn="ctr"/>
                <a:tab pos="3767138" algn="ctr"/>
                <a:tab pos="5022850" algn="ctr"/>
              </a:tabLst>
            </a:pPr>
            <a:r>
              <a:rPr lang="en-US" altLang="en-US" dirty="0"/>
              <a:t>Check that Request </a:t>
            </a:r>
            <a:r>
              <a:rPr lang="en-US" altLang="en-US" dirty="0">
                <a:sym typeface="Symbol" pitchFamily="18" charset="2"/>
              </a:rPr>
              <a:t> Available (that is, (1,0,2)  (3,3,2)  true</a:t>
            </a:r>
            <a:endParaRPr lang="en-US" altLang="en-US" i="1" dirty="0">
              <a:sym typeface="Symbol" pitchFamily="18" charset="2"/>
            </a:endParaRPr>
          </a:p>
          <a:p>
            <a:pPr>
              <a:buFont typeface="Monotype Sorts" pitchFamily="-84" charset="2"/>
              <a:buNone/>
              <a:tabLst>
                <a:tab pos="1544638" algn="l"/>
                <a:tab pos="2452688" algn="ctr"/>
                <a:tab pos="3767138" algn="ctr"/>
                <a:tab pos="5022850" algn="ctr"/>
              </a:tabLst>
            </a:pPr>
            <a:r>
              <a:rPr lang="en-US" altLang="en-US" i="1" dirty="0"/>
              <a:t>			</a:t>
            </a:r>
            <a:r>
              <a:rPr lang="en-US" altLang="en-US" i="1" u="sng" dirty="0"/>
              <a:t>Allocation</a:t>
            </a:r>
            <a:r>
              <a:rPr lang="en-US" altLang="en-US" i="1" dirty="0"/>
              <a:t>	</a:t>
            </a:r>
            <a:r>
              <a:rPr lang="en-US" altLang="en-US" i="1" u="sng" dirty="0"/>
              <a:t>Need</a:t>
            </a:r>
            <a:r>
              <a:rPr lang="en-US" altLang="en-US" i="1" dirty="0"/>
              <a:t>	   </a:t>
            </a:r>
            <a:r>
              <a:rPr lang="en-US" altLang="en-US" i="1" u="sng" dirty="0"/>
              <a:t>Available</a:t>
            </a:r>
            <a:endParaRPr lang="en-US" altLang="en-US" i="1" dirty="0"/>
          </a:p>
          <a:p>
            <a:pPr>
              <a:buFont typeface="Monotype Sorts" pitchFamily="-84" charset="2"/>
              <a:buNone/>
              <a:tabLst>
                <a:tab pos="1544638" algn="l"/>
                <a:tab pos="2452688" algn="ctr"/>
                <a:tab pos="3767138" algn="ctr"/>
                <a:tab pos="5022850" algn="ctr"/>
              </a:tabLst>
            </a:pPr>
            <a:r>
              <a:rPr lang="en-US" altLang="en-US" i="1" dirty="0"/>
              <a:t>			A B C	A B C	 A B C </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0</a:t>
            </a:r>
            <a:r>
              <a:rPr lang="en-US" altLang="en-US" dirty="0"/>
              <a:t>	0 1 0 	7 4 3 	2 3 0</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1</a:t>
            </a:r>
            <a:r>
              <a:rPr lang="en-US" altLang="en-US" dirty="0"/>
              <a:t>	      3 0 2         0 2 0 	</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2</a:t>
            </a:r>
            <a:r>
              <a:rPr lang="en-US" altLang="en-US" dirty="0"/>
              <a:t>	3 0 2 	 6 0 0 </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3</a:t>
            </a:r>
            <a:r>
              <a:rPr lang="en-US" altLang="en-US" dirty="0"/>
              <a:t>	2 1 1 	0 1 1</a:t>
            </a:r>
          </a:p>
          <a:p>
            <a:pPr>
              <a:buFont typeface="Monotype Sorts" pitchFamily="-84" charset="2"/>
              <a:buNone/>
              <a:tabLst>
                <a:tab pos="1544638" algn="l"/>
                <a:tab pos="2452688" algn="ctr"/>
                <a:tab pos="3767138" algn="ctr"/>
                <a:tab pos="5022850" algn="ctr"/>
              </a:tabLst>
            </a:pPr>
            <a:r>
              <a:rPr lang="en-US" altLang="en-US" dirty="0"/>
              <a:t>		</a:t>
            </a:r>
            <a:r>
              <a:rPr lang="en-US" altLang="en-US" i="1" dirty="0"/>
              <a:t>P</a:t>
            </a:r>
            <a:r>
              <a:rPr lang="en-US" altLang="en-US" baseline="-25000" dirty="0"/>
              <a:t>4</a:t>
            </a:r>
            <a:r>
              <a:rPr lang="en-US" altLang="en-US" dirty="0"/>
              <a:t>	0 0 2 	 4 3 1 </a:t>
            </a:r>
          </a:p>
          <a:p>
            <a:pPr>
              <a:buFont typeface="Monotype Sorts" pitchFamily="-84" charset="2"/>
              <a:buNone/>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Executing safety algorithm shows that sequence &lt; </a:t>
            </a:r>
            <a:r>
              <a:rPr lang="en-US" altLang="en-US" b="1" i="1" dirty="0"/>
              <a:t>P</a:t>
            </a:r>
            <a:r>
              <a:rPr lang="en-US" altLang="en-US" b="1" baseline="-25000" dirty="0"/>
              <a:t>1</a:t>
            </a:r>
            <a:r>
              <a:rPr lang="en-US" altLang="en-US" b="1" dirty="0"/>
              <a:t>, </a:t>
            </a:r>
            <a:r>
              <a:rPr lang="en-US" altLang="en-US" b="1" i="1" dirty="0"/>
              <a:t>P</a:t>
            </a:r>
            <a:r>
              <a:rPr lang="en-US" altLang="en-US" b="1" baseline="-25000" dirty="0"/>
              <a:t>3</a:t>
            </a:r>
            <a:r>
              <a:rPr lang="en-US" altLang="en-US" b="1" dirty="0"/>
              <a:t>, </a:t>
            </a:r>
            <a:r>
              <a:rPr lang="en-US" altLang="en-US" b="1" i="1" dirty="0"/>
              <a:t>P</a:t>
            </a:r>
            <a:r>
              <a:rPr lang="en-US" altLang="en-US" b="1" baseline="-25000" dirty="0"/>
              <a:t>4</a:t>
            </a:r>
            <a:r>
              <a:rPr lang="en-US" altLang="en-US" b="1" dirty="0"/>
              <a:t>, </a:t>
            </a:r>
            <a:r>
              <a:rPr lang="en-US" altLang="en-US" b="1" i="1" dirty="0"/>
              <a:t>P</a:t>
            </a:r>
            <a:r>
              <a:rPr lang="en-US" altLang="en-US" b="1" baseline="-25000" dirty="0"/>
              <a:t>0</a:t>
            </a:r>
            <a:r>
              <a:rPr lang="en-US" altLang="en-US" b="1" dirty="0"/>
              <a:t>, </a:t>
            </a:r>
            <a:r>
              <a:rPr lang="en-US" altLang="en-US" b="1" i="1" dirty="0"/>
              <a:t>P</a:t>
            </a:r>
            <a:r>
              <a:rPr lang="en-US" altLang="en-US" b="1" baseline="-25000" dirty="0"/>
              <a:t>2</a:t>
            </a:r>
            <a:r>
              <a:rPr lang="en-US" altLang="en-US" dirty="0"/>
              <a:t>&gt; satisfies safety requirement</a:t>
            </a:r>
          </a:p>
          <a:p>
            <a:pPr>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Can request for (3,3,0) by </a:t>
            </a:r>
            <a:r>
              <a:rPr lang="en-US" altLang="en-US" b="1" i="1" dirty="0"/>
              <a:t>P</a:t>
            </a:r>
            <a:r>
              <a:rPr lang="en-US" altLang="en-US" b="1" baseline="-25000" dirty="0"/>
              <a:t>4</a:t>
            </a:r>
            <a:r>
              <a:rPr lang="en-US" altLang="en-US" dirty="0"/>
              <a:t> be granted?</a:t>
            </a:r>
          </a:p>
          <a:p>
            <a:pPr>
              <a:tabLst>
                <a:tab pos="1544638" algn="l"/>
                <a:tab pos="2452688" algn="ctr"/>
                <a:tab pos="3767138" algn="ctr"/>
                <a:tab pos="5022850" algn="ctr"/>
              </a:tabLst>
            </a:pPr>
            <a:endParaRPr lang="en-US" altLang="en-US" sz="800" dirty="0"/>
          </a:p>
          <a:p>
            <a:pPr>
              <a:tabLst>
                <a:tab pos="1544638" algn="l"/>
                <a:tab pos="2452688" algn="ctr"/>
                <a:tab pos="3767138" algn="ctr"/>
                <a:tab pos="5022850" algn="ctr"/>
              </a:tabLst>
            </a:pPr>
            <a:r>
              <a:rPr lang="en-US" altLang="en-US" dirty="0"/>
              <a:t>Can request for (0,2,0) by </a:t>
            </a:r>
            <a:r>
              <a:rPr lang="en-US" altLang="en-US" b="1" i="1" dirty="0"/>
              <a:t>P</a:t>
            </a:r>
            <a:r>
              <a:rPr lang="en-US" altLang="en-US" b="1" baseline="-25000" dirty="0"/>
              <a:t>0</a:t>
            </a:r>
            <a:r>
              <a:rPr lang="en-US" altLang="en-US" dirty="0"/>
              <a:t> be granted?</a:t>
            </a:r>
          </a:p>
          <a:p>
            <a:pPr>
              <a:buFont typeface="Monotype Sorts" pitchFamily="-84" charset="2"/>
              <a:buNone/>
              <a:tabLst>
                <a:tab pos="1544638" algn="l"/>
                <a:tab pos="2452688" algn="ctr"/>
                <a:tab pos="3767138" algn="ctr"/>
                <a:tab pos="5022850" algn="ctr"/>
              </a:tabLst>
            </a:pPr>
            <a:endParaRPr lang="en-US" alt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141413" y="198438"/>
            <a:ext cx="7421562" cy="576262"/>
          </a:xfrm>
        </p:spPr>
        <p:txBody>
          <a:bodyPr>
            <a:normAutofit fontScale="90000"/>
          </a:bodyPr>
          <a:lstStyle/>
          <a:p>
            <a:pPr eaLnBrk="1" hangingPunct="1"/>
            <a:r>
              <a:rPr lang="en-US" altLang="en-US"/>
              <a:t>Deadlock Detection</a:t>
            </a:r>
          </a:p>
        </p:txBody>
      </p:sp>
      <p:sp>
        <p:nvSpPr>
          <p:cNvPr id="36867" name="Rectangle 3"/>
          <p:cNvSpPr>
            <a:spLocks noGrp="1" noChangeArrowheads="1"/>
          </p:cNvSpPr>
          <p:nvPr>
            <p:ph type="body" idx="1"/>
          </p:nvPr>
        </p:nvSpPr>
        <p:spPr>
          <a:xfrm>
            <a:off x="901700" y="1233488"/>
            <a:ext cx="7391400" cy="4530725"/>
          </a:xfrm>
        </p:spPr>
        <p:txBody>
          <a:bodyPr/>
          <a:lstStyle/>
          <a:p>
            <a:r>
              <a:rPr lang="en-US" altLang="en-US"/>
              <a:t>Allow system to enter deadlock state </a:t>
            </a:r>
            <a:br>
              <a:rPr lang="en-US" altLang="en-US"/>
            </a:br>
            <a:endParaRPr lang="en-US" altLang="en-US"/>
          </a:p>
          <a:p>
            <a:r>
              <a:rPr lang="en-US" altLang="en-US"/>
              <a:t>Detection algorithm</a:t>
            </a:r>
            <a:br>
              <a:rPr lang="en-US" altLang="en-US"/>
            </a:br>
            <a:endParaRPr lang="en-US" altLang="en-US"/>
          </a:p>
          <a:p>
            <a:r>
              <a:rPr lang="en-US" altLang="en-US"/>
              <a:t>Recovery scheme</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43000" y="-141288"/>
            <a:ext cx="7772400" cy="844551"/>
          </a:xfrm>
        </p:spPr>
        <p:txBody>
          <a:bodyPr/>
          <a:lstStyle/>
          <a:p>
            <a:pPr eaLnBrk="1" hangingPunct="1"/>
            <a:r>
              <a:rPr lang="en-US" altLang="en-US" sz="2800"/>
              <a:t>Single Instance of Each Resource Type</a:t>
            </a:r>
          </a:p>
        </p:txBody>
      </p:sp>
      <p:sp>
        <p:nvSpPr>
          <p:cNvPr id="37891" name="Rectangle 3"/>
          <p:cNvSpPr>
            <a:spLocks noGrp="1" noChangeArrowheads="1"/>
          </p:cNvSpPr>
          <p:nvPr>
            <p:ph type="body" idx="1"/>
          </p:nvPr>
        </p:nvSpPr>
        <p:spPr>
          <a:xfrm>
            <a:off x="827088" y="1173163"/>
            <a:ext cx="7585075" cy="4511675"/>
          </a:xfrm>
        </p:spPr>
        <p:txBody>
          <a:bodyPr>
            <a:normAutofit fontScale="92500" lnSpcReduction="20000"/>
          </a:bodyPr>
          <a:lstStyle/>
          <a:p>
            <a:r>
              <a:rPr lang="en-US" altLang="en-US"/>
              <a:t>Maintain </a:t>
            </a:r>
            <a:r>
              <a:rPr lang="en-US" altLang="en-US" b="1">
                <a:solidFill>
                  <a:srgbClr val="3366FF"/>
                </a:solidFill>
              </a:rPr>
              <a:t>wait-for </a:t>
            </a:r>
            <a:r>
              <a:rPr lang="en-US" altLang="en-US"/>
              <a:t>graph</a:t>
            </a:r>
          </a:p>
          <a:p>
            <a:pPr lvl="1"/>
            <a:r>
              <a:rPr lang="en-US" altLang="en-US"/>
              <a:t>Nodes are processes</a:t>
            </a:r>
          </a:p>
          <a:p>
            <a:pPr lvl="1"/>
            <a:r>
              <a:rPr lang="en-US" altLang="en-US" b="1" i="1"/>
              <a:t>P</a:t>
            </a:r>
            <a:r>
              <a:rPr lang="en-US" altLang="en-US" b="1" i="1" baseline="-25000"/>
              <a:t>i</a:t>
            </a:r>
            <a:r>
              <a:rPr lang="en-US" altLang="en-US" b="1"/>
              <a:t> </a:t>
            </a:r>
            <a:r>
              <a:rPr lang="en-US" altLang="en-US" b="1">
                <a:sym typeface="Symbol" pitchFamily="18" charset="2"/>
              </a:rPr>
              <a:t> </a:t>
            </a:r>
            <a:r>
              <a:rPr lang="en-US" altLang="en-US" b="1" i="1">
                <a:sym typeface="Symbol" pitchFamily="18" charset="2"/>
              </a:rPr>
              <a:t>P</a:t>
            </a:r>
            <a:r>
              <a:rPr lang="en-US" altLang="en-US" b="1" i="1" baseline="-25000">
                <a:sym typeface="Symbol" pitchFamily="18" charset="2"/>
              </a:rPr>
              <a:t>j   </a:t>
            </a:r>
            <a:r>
              <a:rPr lang="en-US" altLang="en-US">
                <a:sym typeface="Symbol" pitchFamily="18" charset="2"/>
              </a:rPr>
              <a:t>if </a:t>
            </a:r>
            <a:r>
              <a:rPr lang="en-US" altLang="en-US" b="1" i="1">
                <a:sym typeface="Symbol" pitchFamily="18" charset="2"/>
              </a:rPr>
              <a:t>P</a:t>
            </a:r>
            <a:r>
              <a:rPr lang="en-US" altLang="en-US" b="1" i="1" baseline="-25000">
                <a:sym typeface="Symbol" pitchFamily="18" charset="2"/>
              </a:rPr>
              <a:t>i</a:t>
            </a:r>
            <a:r>
              <a:rPr lang="en-US" altLang="en-US" i="1">
                <a:sym typeface="Symbol" pitchFamily="18" charset="2"/>
              </a:rPr>
              <a:t> </a:t>
            </a:r>
            <a:r>
              <a:rPr lang="en-US" altLang="en-US">
                <a:sym typeface="Symbol" pitchFamily="18" charset="2"/>
              </a:rPr>
              <a:t>is waiting for</a:t>
            </a:r>
            <a:r>
              <a:rPr lang="en-US" altLang="en-US" i="1">
                <a:sym typeface="Symbol" pitchFamily="18" charset="2"/>
              </a:rPr>
              <a:t> </a:t>
            </a:r>
            <a:r>
              <a:rPr lang="en-US" altLang="en-US" b="1" i="1">
                <a:sym typeface="Symbol" pitchFamily="18" charset="2"/>
              </a:rPr>
              <a:t>P</a:t>
            </a:r>
            <a:r>
              <a:rPr lang="en-US" altLang="en-US" b="1" i="1" baseline="-25000">
                <a:sym typeface="Symbol" pitchFamily="18" charset="2"/>
              </a:rPr>
              <a:t>j</a:t>
            </a:r>
            <a:br>
              <a:rPr lang="en-US" altLang="en-US" b="1" i="1">
                <a:sym typeface="Symbol" pitchFamily="18" charset="2"/>
              </a:rPr>
            </a:br>
            <a:endParaRPr lang="en-US" altLang="en-US" b="1" i="1">
              <a:sym typeface="Symbol" pitchFamily="18" charset="2"/>
            </a:endParaRPr>
          </a:p>
          <a:p>
            <a:r>
              <a:rPr lang="en-US" altLang="en-US"/>
              <a:t>Periodically invoke an algorithm that searches for a cycle in the graph. If there is a cycle, there exists a deadlock</a:t>
            </a:r>
          </a:p>
          <a:p>
            <a:pPr>
              <a:buFont typeface="Monotype Sorts" pitchFamily="-84" charset="2"/>
              <a:buNone/>
            </a:pPr>
            <a:endParaRPr lang="en-US" altLang="en-US"/>
          </a:p>
          <a:p>
            <a:r>
              <a:rPr lang="en-US" altLang="en-US"/>
              <a:t>An algorithm to detect a cycle in a graph requires an order of</a:t>
            </a:r>
            <a:r>
              <a:rPr lang="en-US" altLang="en-US" i="1"/>
              <a:t> </a:t>
            </a:r>
            <a:r>
              <a:rPr lang="en-US" altLang="en-US" b="1" i="1"/>
              <a:t>n</a:t>
            </a:r>
            <a:r>
              <a:rPr lang="en-US" altLang="en-US" b="1" baseline="30000"/>
              <a:t>2</a:t>
            </a:r>
            <a:r>
              <a:rPr lang="en-US" altLang="en-US" b="1"/>
              <a:t> </a:t>
            </a:r>
            <a:r>
              <a:rPr lang="en-US" altLang="en-US"/>
              <a:t>operations, where </a:t>
            </a:r>
            <a:r>
              <a:rPr lang="en-US" altLang="en-US" b="1" i="1"/>
              <a:t>n</a:t>
            </a:r>
            <a:r>
              <a:rPr lang="en-US" altLang="en-US"/>
              <a:t> is the number of vertices in the graph</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236663" y="266700"/>
            <a:ext cx="7751762" cy="457200"/>
          </a:xfrm>
        </p:spPr>
        <p:txBody>
          <a:bodyPr/>
          <a:lstStyle/>
          <a:p>
            <a:pPr eaLnBrk="1" hangingPunct="1"/>
            <a:r>
              <a:rPr lang="en-US" altLang="en-US" sz="2400"/>
              <a:t>Resource-Allocation Graph and  Wait-for Graph</a:t>
            </a:r>
          </a:p>
        </p:txBody>
      </p:sp>
      <p:sp>
        <p:nvSpPr>
          <p:cNvPr id="38915" name="Text Box 5"/>
          <p:cNvSpPr txBox="1">
            <a:spLocks noChangeArrowheads="1"/>
          </p:cNvSpPr>
          <p:nvPr/>
        </p:nvSpPr>
        <p:spPr bwMode="auto">
          <a:xfrm>
            <a:off x="1647825" y="5294313"/>
            <a:ext cx="2927350" cy="366712"/>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Resource-Allocation Graph</a:t>
            </a:r>
          </a:p>
        </p:txBody>
      </p:sp>
      <p:sp>
        <p:nvSpPr>
          <p:cNvPr id="38916" name="Text Box 6"/>
          <p:cNvSpPr txBox="1">
            <a:spLocks noChangeArrowheads="1"/>
          </p:cNvSpPr>
          <p:nvPr/>
        </p:nvSpPr>
        <p:spPr bwMode="auto">
          <a:xfrm>
            <a:off x="4810125" y="5294313"/>
            <a:ext cx="3143250" cy="366712"/>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Corresponding wait-for graph</a:t>
            </a:r>
          </a:p>
        </p:txBody>
      </p:sp>
      <p:pic>
        <p:nvPicPr>
          <p:cNvPr id="38917" name="Picture 6" descr="7"/>
          <p:cNvPicPr>
            <a:picLocks noChangeAspect="1" noChangeArrowheads="1"/>
          </p:cNvPicPr>
          <p:nvPr/>
        </p:nvPicPr>
        <p:blipFill>
          <a:blip r:embed="rId3"/>
          <a:srcRect/>
          <a:stretch>
            <a:fillRect/>
          </a:stretch>
        </p:blipFill>
        <p:spPr bwMode="auto">
          <a:xfrm>
            <a:off x="1876425" y="1257300"/>
            <a:ext cx="5937250" cy="383063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Process Creation</a:t>
            </a:r>
          </a:p>
        </p:txBody>
      </p:sp>
      <p:sp>
        <p:nvSpPr>
          <p:cNvPr id="23555" name="Rectangle 3"/>
          <p:cNvSpPr>
            <a:spLocks noGrp="1" noChangeArrowheads="1"/>
          </p:cNvSpPr>
          <p:nvPr>
            <p:ph type="body" idx="1"/>
          </p:nvPr>
        </p:nvSpPr>
        <p:spPr>
          <a:xfrm>
            <a:off x="854075" y="1169988"/>
            <a:ext cx="6918325" cy="5076825"/>
          </a:xfrm>
        </p:spPr>
        <p:txBody>
          <a:bodyPr>
            <a:normAutofit fontScale="92500" lnSpcReduction="20000"/>
          </a:bodyPr>
          <a:lstStyle/>
          <a:p>
            <a:r>
              <a:rPr lang="en-US" altLang="en-US" b="1" dirty="0">
                <a:solidFill>
                  <a:srgbClr val="3366FF"/>
                </a:solidFill>
              </a:rPr>
              <a:t>Parent</a:t>
            </a:r>
            <a:r>
              <a:rPr lang="en-US" altLang="en-US" b="1" dirty="0"/>
              <a:t> </a:t>
            </a:r>
            <a:r>
              <a:rPr lang="en-US" altLang="en-US" dirty="0"/>
              <a:t>process create </a:t>
            </a:r>
            <a:r>
              <a:rPr lang="en-US" altLang="en-US" b="1" dirty="0">
                <a:solidFill>
                  <a:srgbClr val="3366FF"/>
                </a:solidFill>
              </a:rPr>
              <a:t>children</a:t>
            </a:r>
            <a:r>
              <a:rPr lang="en-US" altLang="en-US" b="1" dirty="0"/>
              <a:t> </a:t>
            </a:r>
            <a:r>
              <a:rPr lang="en-US" altLang="en-US" dirty="0"/>
              <a:t>processes, which, in turn create other processes, forming a </a:t>
            </a:r>
            <a:r>
              <a:rPr lang="en-US" altLang="en-US" b="1" dirty="0">
                <a:solidFill>
                  <a:srgbClr val="3366FF"/>
                </a:solidFill>
              </a:rPr>
              <a:t>tree</a:t>
            </a:r>
            <a:r>
              <a:rPr lang="en-US" altLang="en-US" dirty="0"/>
              <a:t> of processes</a:t>
            </a:r>
            <a:endParaRPr lang="en-US" altLang="en-US" sz="800" dirty="0"/>
          </a:p>
          <a:p>
            <a:r>
              <a:rPr lang="en-US" altLang="en-US" dirty="0"/>
              <a:t>Generally, process identified and managed via a</a:t>
            </a:r>
            <a:r>
              <a:rPr lang="en-US" altLang="en-US" b="1" dirty="0"/>
              <a:t> </a:t>
            </a:r>
            <a:r>
              <a:rPr lang="en-US" altLang="en-US" b="1" dirty="0">
                <a:solidFill>
                  <a:srgbClr val="3366FF"/>
                </a:solidFill>
              </a:rPr>
              <a:t>process identifier </a:t>
            </a:r>
            <a:r>
              <a:rPr lang="en-US" altLang="en-US" dirty="0"/>
              <a:t>(</a:t>
            </a:r>
            <a:r>
              <a:rPr lang="en-US" altLang="en-US" b="1" dirty="0" err="1">
                <a:solidFill>
                  <a:srgbClr val="3366FF"/>
                </a:solidFill>
              </a:rPr>
              <a:t>pid</a:t>
            </a:r>
            <a:r>
              <a:rPr lang="en-US" altLang="en-US" dirty="0"/>
              <a:t>)</a:t>
            </a:r>
            <a:endParaRPr lang="en-US" altLang="en-US" sz="800" dirty="0"/>
          </a:p>
          <a:p>
            <a:r>
              <a:rPr lang="en-US" altLang="en-US" dirty="0"/>
              <a:t>Resource sharing options</a:t>
            </a:r>
          </a:p>
          <a:p>
            <a:pPr lvl="1"/>
            <a:r>
              <a:rPr lang="en-US" altLang="en-US" dirty="0"/>
              <a:t>Parent and children share all resources</a:t>
            </a:r>
          </a:p>
          <a:p>
            <a:pPr lvl="1"/>
            <a:r>
              <a:rPr lang="en-US" altLang="en-US" dirty="0"/>
              <a:t>Children share subset of parent</a:t>
            </a:r>
            <a:r>
              <a:rPr lang="ja-JP" altLang="en-US"/>
              <a:t>’</a:t>
            </a:r>
            <a:r>
              <a:rPr lang="en-US" altLang="ja-JP" dirty="0"/>
              <a:t>s resources</a:t>
            </a:r>
          </a:p>
          <a:p>
            <a:pPr lvl="1"/>
            <a:r>
              <a:rPr lang="en-US" altLang="en-US" dirty="0"/>
              <a:t>Parent and child share no resources</a:t>
            </a:r>
            <a:endParaRPr lang="en-US" altLang="en-US" sz="800" dirty="0"/>
          </a:p>
          <a:p>
            <a:r>
              <a:rPr lang="en-US" altLang="en-US" dirty="0"/>
              <a:t>Execution options</a:t>
            </a:r>
          </a:p>
          <a:p>
            <a:pPr lvl="1"/>
            <a:r>
              <a:rPr lang="en-US" altLang="en-US" dirty="0"/>
              <a:t>Parent and children execute concurrently</a:t>
            </a:r>
          </a:p>
          <a:p>
            <a:pPr lvl="1"/>
            <a:r>
              <a:rPr lang="en-US" altLang="en-US" dirty="0"/>
              <a:t>Parent waits until children terminate</a:t>
            </a:r>
          </a:p>
          <a:p>
            <a:pPr>
              <a:buFont typeface="Monotype Sorts" pitchFamily="-84" charset="2"/>
              <a:buNone/>
            </a:pPr>
            <a:endParaRPr lang="en-US"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28750" y="161925"/>
            <a:ext cx="7772400" cy="628650"/>
          </a:xfrm>
        </p:spPr>
        <p:txBody>
          <a:bodyPr>
            <a:normAutofit fontScale="90000"/>
          </a:bodyPr>
          <a:lstStyle/>
          <a:p>
            <a:pPr eaLnBrk="1" hangingPunct="1"/>
            <a:r>
              <a:rPr lang="en-US" altLang="en-US"/>
              <a:t>Several Instances of a Resource Type</a:t>
            </a:r>
          </a:p>
        </p:txBody>
      </p:sp>
      <p:sp>
        <p:nvSpPr>
          <p:cNvPr id="39939" name="Rectangle 3"/>
          <p:cNvSpPr>
            <a:spLocks noGrp="1" noChangeArrowheads="1"/>
          </p:cNvSpPr>
          <p:nvPr>
            <p:ph type="body" idx="1"/>
          </p:nvPr>
        </p:nvSpPr>
        <p:spPr>
          <a:xfrm>
            <a:off x="882650" y="1187450"/>
            <a:ext cx="7015163" cy="3851275"/>
          </a:xfrm>
        </p:spPr>
        <p:txBody>
          <a:bodyPr>
            <a:normAutofit fontScale="85000" lnSpcReduction="10000"/>
          </a:bodyPr>
          <a:lstStyle/>
          <a:p>
            <a:r>
              <a:rPr lang="en-US" altLang="en-US" b="1">
                <a:solidFill>
                  <a:srgbClr val="000000"/>
                </a:solidFill>
              </a:rPr>
              <a:t>Available</a:t>
            </a:r>
            <a:r>
              <a:rPr lang="en-US" altLang="en-US" i="1"/>
              <a:t>:</a:t>
            </a:r>
            <a:r>
              <a:rPr lang="en-US" altLang="en-US"/>
              <a:t>  A vector of length </a:t>
            </a:r>
            <a:r>
              <a:rPr lang="en-US" altLang="en-US" b="1" i="1"/>
              <a:t>m</a:t>
            </a:r>
            <a:r>
              <a:rPr lang="en-US" altLang="en-US"/>
              <a:t> indicates the number of available resources of each type</a:t>
            </a:r>
          </a:p>
          <a:p>
            <a:r>
              <a:rPr lang="en-US" altLang="en-US" b="1">
                <a:solidFill>
                  <a:srgbClr val="000000"/>
                </a:solidFill>
              </a:rPr>
              <a:t>Allocation</a:t>
            </a:r>
            <a:r>
              <a:rPr lang="en-US" altLang="en-US" i="1"/>
              <a:t>:</a:t>
            </a:r>
            <a:r>
              <a:rPr lang="en-US" altLang="en-US"/>
              <a:t>  An </a:t>
            </a:r>
            <a:r>
              <a:rPr lang="en-US" altLang="en-US" b="1" i="1"/>
              <a:t>n </a:t>
            </a:r>
            <a:r>
              <a:rPr lang="en-US" altLang="en-US" b="1"/>
              <a:t>x</a:t>
            </a:r>
            <a:r>
              <a:rPr lang="en-US" altLang="en-US" b="1" i="1"/>
              <a:t> m</a:t>
            </a:r>
            <a:r>
              <a:rPr lang="en-US" altLang="en-US" b="1"/>
              <a:t> </a:t>
            </a:r>
            <a:r>
              <a:rPr lang="en-US" altLang="en-US"/>
              <a:t>matrix defines the number of resources of each type currently allocated to each process</a:t>
            </a:r>
          </a:p>
          <a:p>
            <a:r>
              <a:rPr lang="en-US" altLang="en-US" b="1">
                <a:solidFill>
                  <a:srgbClr val="000000"/>
                </a:solidFill>
              </a:rPr>
              <a:t>Request</a:t>
            </a:r>
            <a:r>
              <a:rPr lang="en-US" altLang="en-US" i="1"/>
              <a:t>:</a:t>
            </a:r>
            <a:r>
              <a:rPr lang="en-US" altLang="en-US"/>
              <a:t>  An </a:t>
            </a:r>
            <a:r>
              <a:rPr lang="en-US" altLang="en-US" b="1" i="1"/>
              <a:t>n </a:t>
            </a:r>
            <a:r>
              <a:rPr lang="en-US" altLang="en-US" b="1"/>
              <a:t>x</a:t>
            </a:r>
            <a:r>
              <a:rPr lang="en-US" altLang="en-US" b="1" i="1"/>
              <a:t> m</a:t>
            </a:r>
            <a:r>
              <a:rPr lang="en-US" altLang="en-US" b="1"/>
              <a:t> </a:t>
            </a:r>
            <a:r>
              <a:rPr lang="en-US" altLang="en-US"/>
              <a:t>matrix indicates the current request  of each process.  If </a:t>
            </a:r>
            <a:r>
              <a:rPr lang="en-US" altLang="en-US" b="1" i="1"/>
              <a:t>Request </a:t>
            </a:r>
            <a:r>
              <a:rPr lang="en-US" altLang="en-US" b="1"/>
              <a:t>[</a:t>
            </a:r>
            <a:r>
              <a:rPr lang="en-US" altLang="en-US" b="1" i="1"/>
              <a:t>i</a:t>
            </a:r>
            <a:r>
              <a:rPr lang="en-US" altLang="en-US" b="1"/>
              <a:t>][</a:t>
            </a:r>
            <a:r>
              <a:rPr lang="en-US" altLang="en-US" b="1" i="1"/>
              <a:t>j</a:t>
            </a:r>
            <a:r>
              <a:rPr lang="en-US" altLang="en-US" b="1"/>
              <a:t>] = </a:t>
            </a:r>
            <a:r>
              <a:rPr lang="en-US" altLang="en-US" b="1" i="1"/>
              <a:t>k</a:t>
            </a:r>
            <a:r>
              <a:rPr lang="en-US" altLang="en-US"/>
              <a:t>, then process</a:t>
            </a:r>
            <a:r>
              <a:rPr lang="en-US" altLang="en-US" i="1"/>
              <a:t> </a:t>
            </a:r>
            <a:r>
              <a:rPr lang="en-US" altLang="en-US" b="1" i="1"/>
              <a:t>P</a:t>
            </a:r>
            <a:r>
              <a:rPr lang="en-US" altLang="en-US" b="1" i="1" baseline="-25000"/>
              <a:t>i</a:t>
            </a:r>
            <a:r>
              <a:rPr lang="en-US" altLang="en-US"/>
              <a:t> is requesting</a:t>
            </a:r>
            <a:r>
              <a:rPr lang="en-US" altLang="en-US" i="1"/>
              <a:t> </a:t>
            </a:r>
            <a:r>
              <a:rPr lang="en-US" altLang="en-US" b="1" i="1"/>
              <a:t>k</a:t>
            </a:r>
            <a:r>
              <a:rPr lang="en-US" altLang="en-US"/>
              <a:t> more instances of resource type </a:t>
            </a:r>
            <a:r>
              <a:rPr lang="en-US" altLang="en-US" b="1" i="1"/>
              <a:t>R</a:t>
            </a:r>
            <a:r>
              <a:rPr lang="en-US" altLang="en-US" b="1" i="1" baseline="-25000"/>
              <a:t>j</a:t>
            </a:r>
            <a:r>
              <a:rPr lang="en-US" altLang="en-US"/>
              <a: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787400" y="152400"/>
            <a:ext cx="7899400" cy="576263"/>
          </a:xfrm>
        </p:spPr>
        <p:txBody>
          <a:bodyPr>
            <a:normAutofit fontScale="90000"/>
          </a:bodyPr>
          <a:lstStyle/>
          <a:p>
            <a:pPr eaLnBrk="1" hangingPunct="1"/>
            <a:r>
              <a:rPr lang="en-US" altLang="en-US"/>
              <a:t>Detection Algorithm</a:t>
            </a:r>
          </a:p>
        </p:txBody>
      </p:sp>
      <p:sp>
        <p:nvSpPr>
          <p:cNvPr id="40963" name="Rectangle 3"/>
          <p:cNvSpPr>
            <a:spLocks noGrp="1" noChangeArrowheads="1"/>
          </p:cNvSpPr>
          <p:nvPr>
            <p:ph type="body" idx="1"/>
          </p:nvPr>
        </p:nvSpPr>
        <p:spPr>
          <a:xfrm>
            <a:off x="995363" y="1233488"/>
            <a:ext cx="7753350" cy="4530725"/>
          </a:xfrm>
        </p:spPr>
        <p:txBody>
          <a:bodyPr>
            <a:normAutofit fontScale="92500" lnSpcReduction="20000"/>
          </a:bodyPr>
          <a:lstStyle/>
          <a:p>
            <a:pPr>
              <a:buFont typeface="Monotype Sorts" pitchFamily="-84" charset="2"/>
              <a:buNone/>
            </a:pPr>
            <a:r>
              <a:rPr lang="en-US" altLang="en-US"/>
              <a:t>1.	Let </a:t>
            </a:r>
            <a:r>
              <a:rPr lang="en-US" altLang="en-US" b="1" i="1"/>
              <a:t>Work</a:t>
            </a:r>
            <a:r>
              <a:rPr lang="en-US" altLang="en-US"/>
              <a:t> and </a:t>
            </a:r>
            <a:r>
              <a:rPr lang="en-US" altLang="en-US" b="1" i="1"/>
              <a:t>Finish</a:t>
            </a:r>
            <a:r>
              <a:rPr lang="en-US" altLang="en-US"/>
              <a:t> be vectors of length </a:t>
            </a:r>
            <a:r>
              <a:rPr lang="en-US" altLang="en-US" b="1" i="1"/>
              <a:t>m</a:t>
            </a:r>
            <a:r>
              <a:rPr lang="en-US" altLang="en-US"/>
              <a:t> and </a:t>
            </a:r>
            <a:r>
              <a:rPr lang="en-US" altLang="en-US" b="1" i="1"/>
              <a:t>n</a:t>
            </a:r>
            <a:r>
              <a:rPr lang="en-US" altLang="en-US"/>
              <a:t>, respectively Initialize:</a:t>
            </a:r>
          </a:p>
          <a:p>
            <a:pPr marL="850900" lvl="1" indent="-393700">
              <a:buFont typeface="Monotype Sorts" pitchFamily="-84" charset="2"/>
              <a:buNone/>
            </a:pPr>
            <a:r>
              <a:rPr lang="en-US" altLang="en-US"/>
              <a:t>(a) </a:t>
            </a:r>
            <a:r>
              <a:rPr lang="en-US" altLang="en-US" b="1" i="1"/>
              <a:t>Work</a:t>
            </a:r>
            <a:r>
              <a:rPr lang="en-US" altLang="en-US" b="1"/>
              <a:t> = </a:t>
            </a:r>
            <a:r>
              <a:rPr lang="en-US" altLang="en-US" b="1" i="1"/>
              <a:t>Available</a:t>
            </a:r>
            <a:endParaRPr lang="en-US" altLang="en-US" b="1"/>
          </a:p>
          <a:p>
            <a:pPr marL="850900" lvl="1" indent="-393700">
              <a:buFont typeface="Monotype Sorts" pitchFamily="-84" charset="2"/>
              <a:buNone/>
            </a:pPr>
            <a:r>
              <a:rPr lang="en-US" altLang="en-US"/>
              <a:t>(b)	For </a:t>
            </a:r>
            <a:r>
              <a:rPr lang="en-US" altLang="en-US" b="1" i="1"/>
              <a:t>i</a:t>
            </a:r>
            <a:r>
              <a:rPr lang="en-US" altLang="en-US" b="1"/>
              <a:t> = 1,2, …,</a:t>
            </a:r>
            <a:r>
              <a:rPr lang="en-US" altLang="en-US" b="1" i="1"/>
              <a:t> n</a:t>
            </a:r>
            <a:r>
              <a:rPr lang="en-US" altLang="en-US"/>
              <a:t>, if </a:t>
            </a:r>
            <a:r>
              <a:rPr lang="en-US" altLang="en-US" b="1" i="1"/>
              <a:t>Allocation</a:t>
            </a:r>
            <a:r>
              <a:rPr lang="en-US" altLang="en-US" b="1" i="1" baseline="-25000"/>
              <a:t>i</a:t>
            </a:r>
            <a:r>
              <a:rPr lang="en-US" altLang="en-US" b="1"/>
              <a:t> </a:t>
            </a:r>
            <a:r>
              <a:rPr lang="en-US" altLang="en-US" b="1">
                <a:sym typeface="Symbol" pitchFamily="18" charset="2"/>
              </a:rPr>
              <a:t> 0</a:t>
            </a:r>
            <a:r>
              <a:rPr lang="en-US" altLang="en-US">
                <a:sym typeface="Symbol" pitchFamily="18" charset="2"/>
              </a:rPr>
              <a:t>, then </a:t>
            </a:r>
            <a:br>
              <a:rPr lang="en-US" altLang="en-US">
                <a:sym typeface="Symbol" pitchFamily="18" charset="2"/>
              </a:rPr>
            </a:br>
            <a:r>
              <a:rPr lang="en-US" altLang="en-US" b="1" i="1">
                <a:sym typeface="Symbol" pitchFamily="18" charset="2"/>
              </a:rPr>
              <a:t>Finish</a:t>
            </a:r>
            <a:r>
              <a:rPr lang="en-US" altLang="en-US" b="1">
                <a:sym typeface="Symbol" pitchFamily="18" charset="2"/>
              </a:rPr>
              <a:t>[i] </a:t>
            </a:r>
            <a:r>
              <a:rPr lang="en-US" altLang="en-US" b="1" i="1">
                <a:sym typeface="Symbol" pitchFamily="18" charset="2"/>
              </a:rPr>
              <a:t>= false</a:t>
            </a:r>
            <a:r>
              <a:rPr lang="en-US" altLang="en-US">
                <a:sym typeface="Symbol" pitchFamily="18" charset="2"/>
              </a:rPr>
              <a:t>; otherwise, </a:t>
            </a:r>
            <a:r>
              <a:rPr lang="en-US" altLang="en-US" b="1" i="1">
                <a:sym typeface="Symbol" pitchFamily="18" charset="2"/>
              </a:rPr>
              <a:t>Finish</a:t>
            </a:r>
            <a:r>
              <a:rPr lang="en-US" altLang="en-US" b="1">
                <a:sym typeface="Symbol" pitchFamily="18" charset="2"/>
              </a:rPr>
              <a:t>[i] = </a:t>
            </a:r>
            <a:r>
              <a:rPr lang="en-US" altLang="en-US" b="1" i="1">
                <a:sym typeface="Symbol" pitchFamily="18" charset="2"/>
              </a:rPr>
              <a:t>true</a:t>
            </a:r>
          </a:p>
          <a:p>
            <a:pPr marL="850900" lvl="1" indent="-393700">
              <a:buFont typeface="Monotype Sorts" pitchFamily="-84" charset="2"/>
              <a:buNone/>
            </a:pPr>
            <a:endParaRPr lang="en-US" altLang="en-US">
              <a:sym typeface="Symbol" pitchFamily="18" charset="2"/>
            </a:endParaRPr>
          </a:p>
          <a:p>
            <a:pPr>
              <a:buFont typeface="Monotype Sorts" pitchFamily="-84" charset="2"/>
              <a:buNone/>
            </a:pPr>
            <a:r>
              <a:rPr lang="en-US" altLang="en-US"/>
              <a:t>2.	Find an index </a:t>
            </a:r>
            <a:r>
              <a:rPr lang="en-US" altLang="en-US" b="1" i="1"/>
              <a:t>i</a:t>
            </a:r>
            <a:r>
              <a:rPr lang="en-US" altLang="en-US" i="1"/>
              <a:t> </a:t>
            </a:r>
            <a:r>
              <a:rPr lang="en-US" altLang="en-US"/>
              <a:t>such that both:</a:t>
            </a:r>
          </a:p>
          <a:p>
            <a:pPr marL="850900" lvl="1" indent="-393700">
              <a:buFont typeface="Monotype Sorts" pitchFamily="-84" charset="2"/>
              <a:buNone/>
            </a:pPr>
            <a:r>
              <a:rPr lang="en-US" altLang="en-US"/>
              <a:t>(a)	</a:t>
            </a:r>
            <a:r>
              <a:rPr lang="en-US" altLang="en-US" b="1" i="1"/>
              <a:t>Finish</a:t>
            </a:r>
            <a:r>
              <a:rPr lang="en-US" altLang="en-US" b="1"/>
              <a:t>[</a:t>
            </a:r>
            <a:r>
              <a:rPr lang="en-US" altLang="en-US" b="1" i="1"/>
              <a:t>i</a:t>
            </a:r>
            <a:r>
              <a:rPr lang="en-US" altLang="en-US" b="1"/>
              <a:t>] == </a:t>
            </a:r>
            <a:r>
              <a:rPr lang="en-US" altLang="en-US" b="1" i="1"/>
              <a:t>false</a:t>
            </a:r>
            <a:endParaRPr lang="en-US" altLang="en-US" b="1"/>
          </a:p>
          <a:p>
            <a:pPr marL="850900" lvl="1" indent="-393700">
              <a:buFont typeface="Monotype Sorts" pitchFamily="-84" charset="2"/>
              <a:buNone/>
            </a:pPr>
            <a:r>
              <a:rPr lang="en-US" altLang="en-US"/>
              <a:t>(b)	</a:t>
            </a:r>
            <a:r>
              <a:rPr lang="en-US" altLang="en-US" b="1" i="1"/>
              <a:t>Request</a:t>
            </a:r>
            <a:r>
              <a:rPr lang="en-US" altLang="en-US" b="1" i="1" baseline="-25000"/>
              <a:t>i</a:t>
            </a:r>
            <a:r>
              <a:rPr lang="en-US" altLang="en-US" b="1"/>
              <a:t> </a:t>
            </a:r>
            <a:r>
              <a:rPr lang="en-US" altLang="en-US" b="1">
                <a:sym typeface="Symbol" pitchFamily="18" charset="2"/>
              </a:rPr>
              <a:t> </a:t>
            </a:r>
            <a:r>
              <a:rPr lang="en-US" altLang="en-US" b="1" i="1">
                <a:sym typeface="Symbol" pitchFamily="18" charset="2"/>
              </a:rPr>
              <a:t>Work</a:t>
            </a:r>
            <a:br>
              <a:rPr lang="en-US" altLang="en-US" b="1" i="1">
                <a:sym typeface="Symbol" pitchFamily="18" charset="2"/>
              </a:rPr>
            </a:br>
            <a:endParaRPr lang="en-US" altLang="en-US" b="1">
              <a:sym typeface="Symbol" pitchFamily="18" charset="2"/>
            </a:endParaRPr>
          </a:p>
          <a:p>
            <a:pPr marL="850900" lvl="1" indent="-393700">
              <a:buFont typeface="Monotype Sorts" pitchFamily="-84" charset="2"/>
              <a:buNone/>
            </a:pPr>
            <a:r>
              <a:rPr lang="en-US" altLang="en-US">
                <a:sym typeface="Symbol" pitchFamily="18" charset="2"/>
              </a:rPr>
              <a:t>If no such </a:t>
            </a:r>
            <a:r>
              <a:rPr lang="en-US" altLang="en-US" b="1" i="1">
                <a:sym typeface="Symbol" pitchFamily="18" charset="2"/>
              </a:rPr>
              <a:t>i</a:t>
            </a:r>
            <a:r>
              <a:rPr lang="en-US" altLang="en-US" b="1">
                <a:sym typeface="Symbol" pitchFamily="18" charset="2"/>
              </a:rPr>
              <a:t> </a:t>
            </a:r>
            <a:r>
              <a:rPr lang="en-US" altLang="en-US">
                <a:sym typeface="Symbol" pitchFamily="18" charset="2"/>
              </a:rPr>
              <a:t>exists, go to step 4</a:t>
            </a:r>
            <a:endParaRPr lang="en-US"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128713" y="214313"/>
            <a:ext cx="7558087" cy="576262"/>
          </a:xfrm>
        </p:spPr>
        <p:txBody>
          <a:bodyPr>
            <a:normAutofit fontScale="90000"/>
          </a:bodyPr>
          <a:lstStyle/>
          <a:p>
            <a:pPr eaLnBrk="1" hangingPunct="1"/>
            <a:r>
              <a:rPr lang="en-US" altLang="en-US"/>
              <a:t>Detection Algorithm (Cont.)</a:t>
            </a:r>
          </a:p>
        </p:txBody>
      </p:sp>
      <p:sp>
        <p:nvSpPr>
          <p:cNvPr id="41987" name="Rectangle 3"/>
          <p:cNvSpPr>
            <a:spLocks noGrp="1" noChangeArrowheads="1"/>
          </p:cNvSpPr>
          <p:nvPr>
            <p:ph type="body" idx="1"/>
          </p:nvPr>
        </p:nvSpPr>
        <p:spPr>
          <a:xfrm>
            <a:off x="947738" y="1171575"/>
            <a:ext cx="7218362" cy="2297113"/>
          </a:xfrm>
        </p:spPr>
        <p:txBody>
          <a:bodyPr>
            <a:normAutofit fontScale="70000" lnSpcReduction="20000"/>
          </a:bodyPr>
          <a:lstStyle/>
          <a:p>
            <a:pPr>
              <a:lnSpc>
                <a:spcPct val="90000"/>
              </a:lnSpc>
              <a:buFont typeface="Monotype Sorts" pitchFamily="-84" charset="2"/>
              <a:buNone/>
            </a:pPr>
            <a:r>
              <a:rPr lang="en-US" altLang="en-US"/>
              <a:t>3.	</a:t>
            </a:r>
            <a:r>
              <a:rPr lang="en-US" altLang="en-US" b="1" i="1"/>
              <a:t>Work</a:t>
            </a:r>
            <a:r>
              <a:rPr lang="en-US" altLang="en-US" b="1"/>
              <a:t> = </a:t>
            </a:r>
            <a:r>
              <a:rPr lang="en-US" altLang="en-US" b="1" i="1"/>
              <a:t>Work</a:t>
            </a:r>
            <a:r>
              <a:rPr lang="en-US" altLang="en-US" b="1"/>
              <a:t> + </a:t>
            </a:r>
            <a:r>
              <a:rPr lang="en-US" altLang="en-US" b="1" i="1"/>
              <a:t>Allocation</a:t>
            </a:r>
            <a:r>
              <a:rPr lang="en-US" altLang="en-US" b="1" i="1" baseline="-25000"/>
              <a:t>i</a:t>
            </a:r>
            <a:br>
              <a:rPr lang="en-US" altLang="en-US" b="1"/>
            </a:br>
            <a:r>
              <a:rPr lang="en-US" altLang="en-US" b="1" i="1"/>
              <a:t>Finish</a:t>
            </a:r>
            <a:r>
              <a:rPr lang="en-US" altLang="en-US" b="1"/>
              <a:t>[</a:t>
            </a:r>
            <a:r>
              <a:rPr lang="en-US" altLang="en-US" b="1" i="1"/>
              <a:t>i</a:t>
            </a:r>
            <a:r>
              <a:rPr lang="en-US" altLang="en-US" b="1"/>
              <a:t>] = </a:t>
            </a:r>
            <a:r>
              <a:rPr lang="en-US" altLang="en-US" b="1" i="1"/>
              <a:t>true</a:t>
            </a:r>
            <a:br>
              <a:rPr lang="en-US" altLang="en-US" b="1"/>
            </a:br>
            <a:r>
              <a:rPr lang="en-US" altLang="en-US"/>
              <a:t>go to step 2</a:t>
            </a:r>
            <a:br>
              <a:rPr lang="en-US" altLang="en-US"/>
            </a:br>
            <a:endParaRPr lang="en-US" altLang="en-US"/>
          </a:p>
          <a:p>
            <a:pPr>
              <a:lnSpc>
                <a:spcPct val="90000"/>
              </a:lnSpc>
              <a:buFont typeface="Monotype Sorts" pitchFamily="-84" charset="2"/>
              <a:buNone/>
            </a:pPr>
            <a:r>
              <a:rPr lang="en-US" altLang="en-US"/>
              <a:t>4.	If </a:t>
            </a:r>
            <a:r>
              <a:rPr lang="en-US" altLang="en-US" b="1" i="1"/>
              <a:t>Finish[i] == false</a:t>
            </a:r>
            <a:r>
              <a:rPr lang="en-US" altLang="en-US"/>
              <a:t>, for some </a:t>
            </a:r>
            <a:r>
              <a:rPr lang="en-US" altLang="en-US" b="1" i="1"/>
              <a:t>i</a:t>
            </a:r>
            <a:r>
              <a:rPr lang="en-US" altLang="en-US"/>
              <a:t>, 1 </a:t>
            </a:r>
            <a:r>
              <a:rPr lang="en-US" altLang="en-US">
                <a:sym typeface="Symbol" pitchFamily="18" charset="2"/>
              </a:rPr>
              <a:t> </a:t>
            </a:r>
            <a:r>
              <a:rPr lang="en-US" altLang="en-US" b="1" i="1">
                <a:sym typeface="Symbol" pitchFamily="18" charset="2"/>
              </a:rPr>
              <a:t>i</a:t>
            </a:r>
            <a:r>
              <a:rPr lang="en-US" altLang="en-US">
                <a:sym typeface="Symbol" pitchFamily="18" charset="2"/>
              </a:rPr>
              <a:t>   </a:t>
            </a:r>
            <a:r>
              <a:rPr lang="en-US" altLang="en-US" b="1" i="1">
                <a:sym typeface="Symbol" pitchFamily="18" charset="2"/>
              </a:rPr>
              <a:t>n</a:t>
            </a:r>
            <a:r>
              <a:rPr lang="en-US" altLang="en-US">
                <a:sym typeface="Symbol" pitchFamily="18" charset="2"/>
              </a:rPr>
              <a:t>, then the system is in deadlock state. Moreover, if </a:t>
            </a:r>
            <a:r>
              <a:rPr lang="en-US" altLang="en-US" b="1" i="1">
                <a:sym typeface="Symbol" pitchFamily="18" charset="2"/>
              </a:rPr>
              <a:t>Finish</a:t>
            </a:r>
            <a:r>
              <a:rPr lang="en-US" altLang="en-US" b="1">
                <a:sym typeface="Symbol" pitchFamily="18" charset="2"/>
              </a:rPr>
              <a:t>[</a:t>
            </a:r>
            <a:r>
              <a:rPr lang="en-US" altLang="en-US" b="1" i="1">
                <a:sym typeface="Symbol" pitchFamily="18" charset="2"/>
              </a:rPr>
              <a:t>i</a:t>
            </a:r>
            <a:r>
              <a:rPr lang="en-US" altLang="en-US" b="1">
                <a:sym typeface="Symbol" pitchFamily="18" charset="2"/>
              </a:rPr>
              <a:t>] == </a:t>
            </a:r>
            <a:r>
              <a:rPr lang="en-US" altLang="en-US" b="1" i="1">
                <a:sym typeface="Symbol" pitchFamily="18" charset="2"/>
              </a:rPr>
              <a:t>false</a:t>
            </a:r>
            <a:r>
              <a:rPr lang="en-US" altLang="en-US">
                <a:sym typeface="Symbol" pitchFamily="18" charset="2"/>
              </a:rPr>
              <a:t>, then </a:t>
            </a:r>
            <a:r>
              <a:rPr lang="en-US" altLang="en-US" b="1" i="1">
                <a:sym typeface="Symbol" pitchFamily="18" charset="2"/>
              </a:rPr>
              <a:t>P</a:t>
            </a:r>
            <a:r>
              <a:rPr lang="en-US" altLang="en-US" b="1" i="1" baseline="-25000">
                <a:sym typeface="Symbol" pitchFamily="18" charset="2"/>
              </a:rPr>
              <a:t>i</a:t>
            </a:r>
            <a:r>
              <a:rPr lang="en-US" altLang="en-US">
                <a:sym typeface="Symbol" pitchFamily="18" charset="2"/>
              </a:rPr>
              <a:t> is deadlocked</a:t>
            </a:r>
          </a:p>
          <a:p>
            <a:pPr>
              <a:lnSpc>
                <a:spcPct val="90000"/>
              </a:lnSpc>
              <a:buFont typeface="Monotype Sorts" pitchFamily="-84" charset="2"/>
              <a:buNone/>
            </a:pPr>
            <a:r>
              <a:rPr lang="en-US" altLang="en-US">
                <a:sym typeface="Symbol" pitchFamily="18" charset="2"/>
              </a:rPr>
              <a:t>	</a:t>
            </a:r>
            <a:endParaRPr lang="en-US" altLang="en-US"/>
          </a:p>
        </p:txBody>
      </p:sp>
      <p:sp>
        <p:nvSpPr>
          <p:cNvPr id="41988" name="Text Box 4"/>
          <p:cNvSpPr txBox="1">
            <a:spLocks noChangeArrowheads="1"/>
          </p:cNvSpPr>
          <p:nvPr/>
        </p:nvSpPr>
        <p:spPr bwMode="auto">
          <a:xfrm>
            <a:off x="852488" y="3962400"/>
            <a:ext cx="7694612" cy="1060450"/>
          </a:xfrm>
          <a:prstGeom prst="rect">
            <a:avLst/>
          </a:prstGeom>
          <a:noFill/>
          <a:ln w="9525">
            <a:noFill/>
            <a:miter lim="800000"/>
            <a:headEnd/>
            <a:tailEnd/>
          </a:ln>
        </p:spPr>
        <p:txBody>
          <a:bodyPr anchor="ctr">
            <a:spAutoFit/>
          </a:bodyPr>
          <a:lstStyle/>
          <a:p>
            <a:r>
              <a:rPr lang="en-US" altLang="en-US" b="1" dirty="0">
                <a:solidFill>
                  <a:srgbClr val="FF0066"/>
                </a:solidFill>
                <a:latin typeface="Helvetica" pitchFamily="-84" charset="0"/>
                <a:sym typeface="Symbol" pitchFamily="18" charset="2"/>
              </a:rPr>
              <a:t>Algorithm requires an order of O(</a:t>
            </a:r>
            <a:r>
              <a:rPr lang="en-US" altLang="en-US" b="1" i="1" dirty="0">
                <a:solidFill>
                  <a:srgbClr val="FF0066"/>
                </a:solidFill>
                <a:latin typeface="Helvetica" pitchFamily="-84" charset="0"/>
                <a:sym typeface="Symbol" pitchFamily="18" charset="2"/>
              </a:rPr>
              <a:t>m </a:t>
            </a:r>
            <a:r>
              <a:rPr lang="en-US" altLang="en-US" b="1" dirty="0">
                <a:solidFill>
                  <a:srgbClr val="FF0066"/>
                </a:solidFill>
                <a:latin typeface="Helvetica" pitchFamily="-84" charset="0"/>
                <a:sym typeface="Symbol" pitchFamily="18" charset="2"/>
              </a:rPr>
              <a:t>x</a:t>
            </a:r>
            <a:r>
              <a:rPr lang="en-US" altLang="en-US" b="1" i="1" dirty="0">
                <a:solidFill>
                  <a:srgbClr val="FF0066"/>
                </a:solidFill>
                <a:latin typeface="Helvetica" pitchFamily="-84" charset="0"/>
                <a:sym typeface="Symbol" pitchFamily="18" charset="2"/>
              </a:rPr>
              <a:t> n</a:t>
            </a:r>
            <a:r>
              <a:rPr lang="en-US" altLang="en-US" b="1" baseline="30000" dirty="0">
                <a:solidFill>
                  <a:srgbClr val="FF0066"/>
                </a:solidFill>
                <a:latin typeface="Helvetica" pitchFamily="-84" charset="0"/>
                <a:sym typeface="Symbol" pitchFamily="18" charset="2"/>
              </a:rPr>
              <a:t>2</a:t>
            </a:r>
            <a:r>
              <a:rPr lang="en-US" altLang="en-US" b="1" dirty="0">
                <a:solidFill>
                  <a:srgbClr val="FF0066"/>
                </a:solidFill>
                <a:latin typeface="Helvetica" pitchFamily="-84" charset="0"/>
                <a:sym typeface="Symbol" pitchFamily="18" charset="2"/>
              </a:rPr>
              <a:t>) operations to detect whether the system is in deadlocked state</a:t>
            </a:r>
            <a:endParaRPr lang="en-US" altLang="en-US" dirty="0">
              <a:solidFill>
                <a:srgbClr val="FF0066"/>
              </a:solidFill>
              <a:latin typeface="Helvetica" pitchFamily="-84" charset="0"/>
            </a:endParaRPr>
          </a:p>
          <a:p>
            <a:pPr>
              <a:spcBef>
                <a:spcPct val="50000"/>
              </a:spcBef>
            </a:pPr>
            <a:endParaRPr lang="en-US" altLang="en-US" dirty="0">
              <a:solidFill>
                <a:srgbClr val="FF0066"/>
              </a:solidFill>
              <a:latin typeface="Helvetica" pitchFamily="-84"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022350" y="214313"/>
            <a:ext cx="7664450" cy="576262"/>
          </a:xfrm>
        </p:spPr>
        <p:txBody>
          <a:bodyPr>
            <a:normAutofit fontScale="90000"/>
          </a:bodyPr>
          <a:lstStyle/>
          <a:p>
            <a:pPr eaLnBrk="1" hangingPunct="1"/>
            <a:r>
              <a:rPr lang="en-US" altLang="en-US"/>
              <a:t>Example of Detection Algorithm</a:t>
            </a:r>
          </a:p>
        </p:txBody>
      </p:sp>
      <p:sp>
        <p:nvSpPr>
          <p:cNvPr id="43011" name="Rectangle 3"/>
          <p:cNvSpPr>
            <a:spLocks noGrp="1" noChangeArrowheads="1"/>
          </p:cNvSpPr>
          <p:nvPr>
            <p:ph type="body" idx="1"/>
          </p:nvPr>
        </p:nvSpPr>
        <p:spPr>
          <a:xfrm>
            <a:off x="901700" y="1108075"/>
            <a:ext cx="8037513" cy="5121275"/>
          </a:xfrm>
        </p:spPr>
        <p:txBody>
          <a:bodyPr>
            <a:normAutofit fontScale="70000" lnSpcReduction="20000"/>
          </a:bodyPr>
          <a:lstStyle/>
          <a:p>
            <a:pPr>
              <a:tabLst>
                <a:tab pos="1428750" algn="l"/>
                <a:tab pos="2338388" algn="ctr"/>
                <a:tab pos="3594100" algn="ctr"/>
                <a:tab pos="4921250" algn="ctr"/>
              </a:tabLst>
            </a:pPr>
            <a:r>
              <a:rPr lang="en-US" altLang="en-US"/>
              <a:t>Five processes </a:t>
            </a:r>
            <a:r>
              <a:rPr lang="en-US" altLang="en-US" b="1" i="1"/>
              <a:t>P</a:t>
            </a:r>
            <a:r>
              <a:rPr lang="en-US" altLang="en-US" b="1" baseline="-25000"/>
              <a:t>0</a:t>
            </a:r>
            <a:r>
              <a:rPr lang="en-US" altLang="en-US"/>
              <a:t> through </a:t>
            </a:r>
            <a:r>
              <a:rPr lang="en-US" altLang="en-US" b="1" i="1"/>
              <a:t>P</a:t>
            </a:r>
            <a:r>
              <a:rPr lang="en-US" altLang="en-US" b="1" baseline="-25000"/>
              <a:t>4</a:t>
            </a:r>
            <a:r>
              <a:rPr lang="en-US" altLang="en-US"/>
              <a:t>;</a:t>
            </a:r>
            <a:r>
              <a:rPr lang="en-US" altLang="en-US" baseline="-25000"/>
              <a:t> </a:t>
            </a:r>
            <a:r>
              <a:rPr lang="en-US" altLang="en-US"/>
              <a:t>three resource types </a:t>
            </a:r>
            <a:br>
              <a:rPr lang="en-US" altLang="en-US"/>
            </a:br>
            <a:r>
              <a:rPr lang="en-US" altLang="en-US"/>
              <a:t>A (7 instances), </a:t>
            </a:r>
            <a:r>
              <a:rPr lang="en-US" altLang="en-US" i="1"/>
              <a:t>B </a:t>
            </a:r>
            <a:r>
              <a:rPr lang="en-US" altLang="en-US"/>
              <a:t>(2 instances), and </a:t>
            </a:r>
            <a:r>
              <a:rPr lang="en-US" altLang="en-US" i="1"/>
              <a:t>C</a:t>
            </a:r>
            <a:r>
              <a:rPr lang="en-US" altLang="en-US"/>
              <a:t> (6 instances)</a:t>
            </a:r>
          </a:p>
          <a:p>
            <a:pPr>
              <a:buFont typeface="Monotype Sorts" pitchFamily="-84" charset="2"/>
              <a:buNone/>
              <a:tabLst>
                <a:tab pos="1428750" algn="l"/>
                <a:tab pos="2338388" algn="ctr"/>
                <a:tab pos="3594100" algn="ctr"/>
                <a:tab pos="4921250" algn="ctr"/>
              </a:tabLst>
            </a:pPr>
            <a:endParaRPr lang="en-US" altLang="en-US"/>
          </a:p>
          <a:p>
            <a:pPr>
              <a:tabLst>
                <a:tab pos="1428750" algn="l"/>
                <a:tab pos="2338388" algn="ctr"/>
                <a:tab pos="3594100" algn="ctr"/>
                <a:tab pos="4921250" algn="ctr"/>
              </a:tabLst>
            </a:pPr>
            <a:r>
              <a:rPr lang="en-US" altLang="en-US"/>
              <a:t>Snapshot at time </a:t>
            </a:r>
            <a:r>
              <a:rPr lang="en-US" altLang="en-US" b="1" i="1"/>
              <a:t>T</a:t>
            </a:r>
            <a:r>
              <a:rPr lang="en-US" altLang="en-US" b="1" baseline="-25000"/>
              <a:t>0</a:t>
            </a:r>
            <a:r>
              <a:rPr lang="en-US" altLang="en-US"/>
              <a:t>:</a:t>
            </a:r>
          </a:p>
          <a:p>
            <a:pPr>
              <a:buFont typeface="Monotype Sorts" pitchFamily="-84" charset="2"/>
              <a:buNone/>
              <a:tabLst>
                <a:tab pos="1428750" algn="l"/>
                <a:tab pos="2338388" algn="ctr"/>
                <a:tab pos="3594100" algn="ctr"/>
                <a:tab pos="4921250" algn="ctr"/>
              </a:tabLst>
            </a:pPr>
            <a:r>
              <a:rPr lang="en-US" altLang="en-US"/>
              <a:t>			 </a:t>
            </a:r>
            <a:r>
              <a:rPr lang="en-US" altLang="en-US" i="1" u="sng"/>
              <a:t>Allocation</a:t>
            </a:r>
            <a:r>
              <a:rPr lang="en-US" altLang="en-US" i="1"/>
              <a:t>	</a:t>
            </a:r>
            <a:r>
              <a:rPr lang="en-US" altLang="en-US" i="1" u="sng"/>
              <a:t>Request</a:t>
            </a:r>
            <a:r>
              <a:rPr lang="en-US" altLang="en-US" i="1"/>
              <a:t>	</a:t>
            </a:r>
            <a:r>
              <a:rPr lang="en-US" altLang="en-US" i="1" u="sng"/>
              <a:t>Available</a:t>
            </a:r>
          </a:p>
          <a:p>
            <a:pPr>
              <a:buFont typeface="Monotype Sorts" pitchFamily="-84" charset="2"/>
              <a:buNone/>
              <a:tabLst>
                <a:tab pos="1428750" algn="l"/>
                <a:tab pos="2338388" algn="ctr"/>
                <a:tab pos="3594100" algn="ctr"/>
                <a:tab pos="4921250" algn="ctr"/>
              </a:tabLst>
            </a:pPr>
            <a:r>
              <a:rPr lang="en-US" altLang="en-US"/>
              <a:t>			</a:t>
            </a:r>
            <a:r>
              <a:rPr lang="en-US" altLang="en-US" i="1"/>
              <a:t>A B C 	  A B C 	A B C</a:t>
            </a:r>
          </a:p>
          <a:p>
            <a:pPr>
              <a:buFont typeface="Monotype Sorts" pitchFamily="-84" charset="2"/>
              <a:buNone/>
              <a:tabLst>
                <a:tab pos="1428750" algn="l"/>
                <a:tab pos="2338388" algn="ctr"/>
                <a:tab pos="3594100" algn="ctr"/>
                <a:tab pos="4921250" algn="ctr"/>
              </a:tabLst>
            </a:pPr>
            <a:r>
              <a:rPr lang="en-US" altLang="en-US"/>
              <a:t>	        </a:t>
            </a:r>
            <a:r>
              <a:rPr lang="en-US" altLang="en-US" i="1"/>
              <a:t>P</a:t>
            </a:r>
            <a:r>
              <a:rPr lang="en-US" altLang="en-US" baseline="-25000"/>
              <a:t>0</a:t>
            </a:r>
            <a:r>
              <a:rPr lang="en-US" altLang="en-US"/>
              <a:t>	          0 1 0             0 0 0 	0 0 0</a:t>
            </a:r>
          </a:p>
          <a:p>
            <a:pPr>
              <a:buFont typeface="Monotype Sorts" pitchFamily="-84" charset="2"/>
              <a:buNone/>
              <a:tabLst>
                <a:tab pos="1428750" algn="l"/>
                <a:tab pos="2338388" algn="ctr"/>
                <a:tab pos="3594100" algn="ctr"/>
                <a:tab pos="4921250" algn="ctr"/>
              </a:tabLst>
            </a:pPr>
            <a:r>
              <a:rPr lang="en-US" altLang="en-US" i="1"/>
              <a:t>             P</a:t>
            </a:r>
            <a:r>
              <a:rPr lang="en-US" altLang="en-US" baseline="-25000"/>
              <a:t>1</a:t>
            </a:r>
            <a:r>
              <a:rPr lang="en-US" altLang="en-US"/>
              <a:t>	          	2 0 0 	  2 0 2</a:t>
            </a:r>
          </a:p>
          <a:p>
            <a:pPr>
              <a:buFont typeface="Monotype Sorts" pitchFamily="-84" charset="2"/>
              <a:buNone/>
              <a:tabLst>
                <a:tab pos="1428750" algn="l"/>
                <a:tab pos="2338388" algn="ctr"/>
                <a:tab pos="3594100" algn="ctr"/>
                <a:tab pos="4921250" algn="ctr"/>
              </a:tabLst>
            </a:pPr>
            <a:r>
              <a:rPr lang="en-US" altLang="en-US" i="1"/>
              <a:t>             P</a:t>
            </a:r>
            <a:r>
              <a:rPr lang="en-US" altLang="en-US" baseline="-25000"/>
              <a:t>2</a:t>
            </a:r>
            <a:r>
              <a:rPr lang="en-US" altLang="en-US"/>
              <a:t>		          3 0 3             0 0 0 </a:t>
            </a:r>
          </a:p>
          <a:p>
            <a:pPr>
              <a:buFont typeface="Monotype Sorts" pitchFamily="-84" charset="2"/>
              <a:buNone/>
              <a:tabLst>
                <a:tab pos="1428750" algn="l"/>
                <a:tab pos="2338388" algn="ctr"/>
                <a:tab pos="3594100" algn="ctr"/>
                <a:tab pos="4921250" algn="ctr"/>
              </a:tabLst>
            </a:pPr>
            <a:r>
              <a:rPr lang="en-US" altLang="en-US" i="1"/>
              <a:t>             P</a:t>
            </a:r>
            <a:r>
              <a:rPr lang="en-US" altLang="en-US" baseline="-25000"/>
              <a:t>3</a:t>
            </a:r>
            <a:r>
              <a:rPr lang="en-US" altLang="en-US"/>
              <a:t>		2 1 1 	   1 0 0 </a:t>
            </a:r>
          </a:p>
          <a:p>
            <a:pPr>
              <a:buFont typeface="Monotype Sorts" pitchFamily="-84" charset="2"/>
              <a:buNone/>
              <a:tabLst>
                <a:tab pos="1428750" algn="l"/>
                <a:tab pos="2338388" algn="ctr"/>
                <a:tab pos="3594100" algn="ctr"/>
                <a:tab pos="4921250" algn="ctr"/>
              </a:tabLst>
            </a:pPr>
            <a:r>
              <a:rPr lang="en-US" altLang="en-US"/>
              <a:t>	       </a:t>
            </a:r>
            <a:r>
              <a:rPr lang="en-US" altLang="en-US" i="1"/>
              <a:t>P</a:t>
            </a:r>
            <a:r>
              <a:rPr lang="en-US" altLang="en-US" baseline="-25000"/>
              <a:t>4	</a:t>
            </a:r>
            <a:r>
              <a:rPr lang="en-US" altLang="en-US"/>
              <a:t>	0 0 2 	   0 0 2</a:t>
            </a:r>
          </a:p>
          <a:p>
            <a:pPr>
              <a:buFont typeface="Monotype Sorts" pitchFamily="-84" charset="2"/>
              <a:buNone/>
              <a:tabLst>
                <a:tab pos="1428750" algn="l"/>
                <a:tab pos="2338388" algn="ctr"/>
                <a:tab pos="3594100" algn="ctr"/>
                <a:tab pos="4921250" algn="ctr"/>
              </a:tabLst>
            </a:pPr>
            <a:endParaRPr lang="en-US" altLang="en-US"/>
          </a:p>
          <a:p>
            <a:pPr>
              <a:tabLst>
                <a:tab pos="1428750" algn="l"/>
                <a:tab pos="2338388" algn="ctr"/>
                <a:tab pos="3594100" algn="ctr"/>
                <a:tab pos="4921250" algn="ctr"/>
              </a:tabLst>
            </a:pPr>
            <a:r>
              <a:rPr lang="en-US" altLang="en-US"/>
              <a:t>Sequence &lt;</a:t>
            </a:r>
            <a:r>
              <a:rPr lang="en-US" altLang="en-US" b="1" i="1"/>
              <a:t>P</a:t>
            </a:r>
            <a:r>
              <a:rPr lang="en-US" altLang="en-US" b="1" i="1" baseline="-25000"/>
              <a:t>0</a:t>
            </a:r>
            <a:r>
              <a:rPr lang="en-US" altLang="en-US" b="1" i="1"/>
              <a:t>, P</a:t>
            </a:r>
            <a:r>
              <a:rPr lang="en-US" altLang="en-US" b="1" i="1" baseline="-25000"/>
              <a:t>2</a:t>
            </a:r>
            <a:r>
              <a:rPr lang="en-US" altLang="en-US" b="1" i="1"/>
              <a:t>, P</a:t>
            </a:r>
            <a:r>
              <a:rPr lang="en-US" altLang="en-US" b="1" i="1" baseline="-25000"/>
              <a:t>3</a:t>
            </a:r>
            <a:r>
              <a:rPr lang="en-US" altLang="en-US" b="1" i="1"/>
              <a:t>, P</a:t>
            </a:r>
            <a:r>
              <a:rPr lang="en-US" altLang="en-US" b="1" i="1" baseline="-25000"/>
              <a:t>1</a:t>
            </a:r>
            <a:r>
              <a:rPr lang="en-US" altLang="en-US" b="1" i="1"/>
              <a:t>, P</a:t>
            </a:r>
            <a:r>
              <a:rPr lang="en-US" altLang="en-US" b="1" i="1" baseline="-25000"/>
              <a:t>4</a:t>
            </a:r>
            <a:r>
              <a:rPr lang="en-US" altLang="en-US"/>
              <a:t>&gt; will result in </a:t>
            </a:r>
            <a:r>
              <a:rPr lang="en-US" altLang="en-US" b="1" i="1"/>
              <a:t>Finish[i] = true </a:t>
            </a:r>
            <a:r>
              <a:rPr lang="en-US" altLang="en-US"/>
              <a:t>for all </a:t>
            </a:r>
            <a:r>
              <a:rPr lang="en-US" altLang="en-US" b="1" i="1"/>
              <a:t>i</a:t>
            </a:r>
            <a:endParaRPr lang="en-US" altLang="en-US" b="1"/>
          </a:p>
          <a:p>
            <a:pPr>
              <a:buFont typeface="Monotype Sorts" pitchFamily="-84" charset="2"/>
              <a:buNone/>
              <a:tabLst>
                <a:tab pos="1428750" algn="l"/>
                <a:tab pos="2338388" algn="ctr"/>
                <a:tab pos="3594100" algn="ctr"/>
                <a:tab pos="4921250" algn="ctr"/>
              </a:tabLst>
            </a:pPr>
            <a:endParaRPr lang="en-US"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214313"/>
            <a:ext cx="8229600" cy="576262"/>
          </a:xfrm>
        </p:spPr>
        <p:txBody>
          <a:bodyPr>
            <a:normAutofit fontScale="90000"/>
          </a:bodyPr>
          <a:lstStyle/>
          <a:p>
            <a:pPr eaLnBrk="1" hangingPunct="1"/>
            <a:r>
              <a:rPr lang="en-US" altLang="en-US"/>
              <a:t>Example (Cont.)</a:t>
            </a:r>
          </a:p>
        </p:txBody>
      </p:sp>
      <p:sp>
        <p:nvSpPr>
          <p:cNvPr id="44035" name="Rectangle 3"/>
          <p:cNvSpPr>
            <a:spLocks noGrp="1" noChangeArrowheads="1"/>
          </p:cNvSpPr>
          <p:nvPr>
            <p:ph type="body" idx="1"/>
          </p:nvPr>
        </p:nvSpPr>
        <p:spPr>
          <a:xfrm>
            <a:off x="806450" y="1233488"/>
            <a:ext cx="7781925" cy="5037137"/>
          </a:xfrm>
        </p:spPr>
        <p:txBody>
          <a:bodyPr>
            <a:normAutofit fontScale="77500" lnSpcReduction="20000"/>
          </a:bodyPr>
          <a:lstStyle/>
          <a:p>
            <a:pPr>
              <a:tabLst>
                <a:tab pos="2800350" algn="l"/>
                <a:tab pos="3708400" algn="ctr"/>
              </a:tabLst>
            </a:pPr>
            <a:r>
              <a:rPr lang="en-US" altLang="en-US" b="1" i="1"/>
              <a:t>P</a:t>
            </a:r>
            <a:r>
              <a:rPr lang="en-US" altLang="en-US" b="1" baseline="-25000"/>
              <a:t>2</a:t>
            </a:r>
            <a:r>
              <a:rPr lang="en-US" altLang="en-US"/>
              <a:t> requests an additional instance of type</a:t>
            </a:r>
            <a:r>
              <a:rPr lang="en-US" altLang="en-US" i="1"/>
              <a:t> </a:t>
            </a:r>
            <a:r>
              <a:rPr lang="en-US" altLang="en-US" b="1" i="1"/>
              <a:t>C</a:t>
            </a:r>
            <a:endParaRPr lang="en-US" altLang="en-US" b="1"/>
          </a:p>
          <a:p>
            <a:pPr>
              <a:buFont typeface="Monotype Sorts" pitchFamily="-84" charset="2"/>
              <a:buNone/>
              <a:tabLst>
                <a:tab pos="2800350" algn="l"/>
                <a:tab pos="3708400" algn="ctr"/>
              </a:tabLst>
            </a:pPr>
            <a:r>
              <a:rPr lang="en-US" altLang="en-US"/>
              <a:t>			</a:t>
            </a:r>
            <a:r>
              <a:rPr lang="en-US" altLang="en-US" i="1" u="sng"/>
              <a:t>Request</a:t>
            </a:r>
            <a:endParaRPr lang="en-US" altLang="en-US" i="1"/>
          </a:p>
          <a:p>
            <a:pPr>
              <a:buFont typeface="Monotype Sorts" pitchFamily="-84" charset="2"/>
              <a:buNone/>
              <a:tabLst>
                <a:tab pos="2800350" algn="l"/>
                <a:tab pos="3708400" algn="ctr"/>
              </a:tabLst>
            </a:pPr>
            <a:r>
              <a:rPr lang="en-US" altLang="en-US" i="1"/>
              <a:t>			A B C</a:t>
            </a:r>
          </a:p>
          <a:p>
            <a:pPr>
              <a:buFont typeface="Monotype Sorts" pitchFamily="-84" charset="2"/>
              <a:buNone/>
              <a:tabLst>
                <a:tab pos="2800350" algn="l"/>
                <a:tab pos="3708400" algn="ctr"/>
              </a:tabLst>
            </a:pPr>
            <a:r>
              <a:rPr lang="en-US" altLang="en-US"/>
              <a:t>		 </a:t>
            </a:r>
            <a:r>
              <a:rPr lang="en-US" altLang="en-US" i="1"/>
              <a:t>P</a:t>
            </a:r>
            <a:r>
              <a:rPr lang="en-US" altLang="en-US" baseline="-25000"/>
              <a:t>0</a:t>
            </a:r>
            <a:r>
              <a:rPr lang="en-US" altLang="en-US"/>
              <a:t>	0 0 0</a:t>
            </a:r>
          </a:p>
          <a:p>
            <a:pPr>
              <a:buFont typeface="Monotype Sorts" pitchFamily="-84" charset="2"/>
              <a:buNone/>
              <a:tabLst>
                <a:tab pos="2800350" algn="l"/>
                <a:tab pos="3708400" algn="ctr"/>
              </a:tabLst>
            </a:pPr>
            <a:r>
              <a:rPr lang="en-US" altLang="en-US"/>
              <a:t>		 </a:t>
            </a:r>
            <a:r>
              <a:rPr lang="en-US" altLang="en-US" i="1"/>
              <a:t>P</a:t>
            </a:r>
            <a:r>
              <a:rPr lang="en-US" altLang="en-US" baseline="-25000"/>
              <a:t>1</a:t>
            </a:r>
            <a:r>
              <a:rPr lang="en-US" altLang="en-US"/>
              <a:t>	2 0 2</a:t>
            </a:r>
          </a:p>
          <a:p>
            <a:pPr>
              <a:buFont typeface="Monotype Sorts" pitchFamily="-84" charset="2"/>
              <a:buNone/>
              <a:tabLst>
                <a:tab pos="2800350" algn="l"/>
                <a:tab pos="3708400" algn="ctr"/>
              </a:tabLst>
            </a:pPr>
            <a:r>
              <a:rPr lang="en-US" altLang="en-US"/>
              <a:t>		 </a:t>
            </a:r>
            <a:r>
              <a:rPr lang="en-US" altLang="en-US" i="1"/>
              <a:t>P</a:t>
            </a:r>
            <a:r>
              <a:rPr lang="en-US" altLang="en-US" baseline="-25000"/>
              <a:t>2</a:t>
            </a:r>
            <a:r>
              <a:rPr lang="en-US" altLang="en-US"/>
              <a:t>	0 0 1</a:t>
            </a:r>
          </a:p>
          <a:p>
            <a:pPr>
              <a:buFont typeface="Monotype Sorts" pitchFamily="-84" charset="2"/>
              <a:buNone/>
              <a:tabLst>
                <a:tab pos="2800350" algn="l"/>
                <a:tab pos="3708400" algn="ctr"/>
              </a:tabLst>
            </a:pPr>
            <a:r>
              <a:rPr lang="en-US" altLang="en-US"/>
              <a:t>		 </a:t>
            </a:r>
            <a:r>
              <a:rPr lang="en-US" altLang="en-US" i="1"/>
              <a:t>P</a:t>
            </a:r>
            <a:r>
              <a:rPr lang="en-US" altLang="en-US" baseline="-25000"/>
              <a:t>3</a:t>
            </a:r>
            <a:r>
              <a:rPr lang="en-US" altLang="en-US"/>
              <a:t>	1 0 0 </a:t>
            </a:r>
          </a:p>
          <a:p>
            <a:pPr>
              <a:buFont typeface="Monotype Sorts" pitchFamily="-84" charset="2"/>
              <a:buNone/>
              <a:tabLst>
                <a:tab pos="2800350" algn="l"/>
                <a:tab pos="3708400" algn="ctr"/>
              </a:tabLst>
            </a:pPr>
            <a:r>
              <a:rPr lang="en-US" altLang="en-US"/>
              <a:t>		 </a:t>
            </a:r>
            <a:r>
              <a:rPr lang="en-US" altLang="en-US" i="1"/>
              <a:t>P</a:t>
            </a:r>
            <a:r>
              <a:rPr lang="en-US" altLang="en-US" baseline="-25000"/>
              <a:t>4</a:t>
            </a:r>
            <a:r>
              <a:rPr lang="en-US" altLang="en-US"/>
              <a:t>	0 0 2</a:t>
            </a:r>
          </a:p>
          <a:p>
            <a:pPr>
              <a:buFont typeface="Monotype Sorts" pitchFamily="-84" charset="2"/>
              <a:buNone/>
              <a:tabLst>
                <a:tab pos="2800350" algn="l"/>
                <a:tab pos="3708400" algn="ctr"/>
              </a:tabLst>
            </a:pPr>
            <a:endParaRPr lang="en-US" altLang="en-US" sz="800"/>
          </a:p>
          <a:p>
            <a:pPr>
              <a:tabLst>
                <a:tab pos="2800350" algn="l"/>
                <a:tab pos="3708400" algn="ctr"/>
              </a:tabLst>
            </a:pPr>
            <a:r>
              <a:rPr lang="en-US" altLang="en-US"/>
              <a:t>State of system?</a:t>
            </a:r>
          </a:p>
          <a:p>
            <a:pPr lvl="1">
              <a:tabLst>
                <a:tab pos="2800350" algn="l"/>
                <a:tab pos="3708400" algn="ctr"/>
              </a:tabLst>
            </a:pPr>
            <a:r>
              <a:rPr lang="en-US" altLang="en-US"/>
              <a:t>Can reclaim resources held by process </a:t>
            </a:r>
            <a:r>
              <a:rPr lang="en-US" altLang="en-US" b="1" i="1"/>
              <a:t>P</a:t>
            </a:r>
            <a:r>
              <a:rPr lang="en-US" altLang="en-US" b="1" baseline="-25000"/>
              <a:t>0</a:t>
            </a:r>
            <a:r>
              <a:rPr lang="en-US" altLang="en-US"/>
              <a:t>, but insufficient resources to fulfill other processes; requests</a:t>
            </a:r>
          </a:p>
          <a:p>
            <a:pPr lvl="1">
              <a:tabLst>
                <a:tab pos="2800350" algn="l"/>
                <a:tab pos="3708400" algn="ctr"/>
              </a:tabLst>
            </a:pPr>
            <a:r>
              <a:rPr lang="en-US" altLang="en-US"/>
              <a:t>Deadlock exists, consisting of processes </a:t>
            </a:r>
            <a:r>
              <a:rPr lang="en-US" altLang="en-US" b="1" i="1"/>
              <a:t>P</a:t>
            </a:r>
            <a:r>
              <a:rPr lang="en-US" altLang="en-US" b="1" baseline="-25000"/>
              <a:t>1</a:t>
            </a:r>
            <a:r>
              <a:rPr lang="en-US" altLang="en-US" b="1"/>
              <a:t>, </a:t>
            </a:r>
            <a:r>
              <a:rPr lang="en-US" altLang="en-US" b="1" baseline="-25000"/>
              <a:t> </a:t>
            </a:r>
            <a:r>
              <a:rPr lang="en-US" altLang="en-US" b="1" i="1"/>
              <a:t>P</a:t>
            </a:r>
            <a:r>
              <a:rPr lang="en-US" altLang="en-US" b="1" baseline="-25000"/>
              <a:t>2</a:t>
            </a:r>
            <a:r>
              <a:rPr lang="en-US" altLang="en-US" b="1"/>
              <a:t>, </a:t>
            </a:r>
            <a:r>
              <a:rPr lang="en-US" altLang="en-US" b="1" i="1"/>
              <a:t>P</a:t>
            </a:r>
            <a:r>
              <a:rPr lang="en-US" altLang="en-US" b="1" baseline="-25000"/>
              <a:t>3</a:t>
            </a:r>
            <a:r>
              <a:rPr lang="en-US" altLang="en-US"/>
              <a:t>, and </a:t>
            </a:r>
            <a:r>
              <a:rPr lang="en-US" altLang="en-US" b="1" i="1"/>
              <a:t>P</a:t>
            </a:r>
            <a:r>
              <a:rPr lang="en-US" altLang="en-US" b="1" baseline="-25000"/>
              <a:t>4</a:t>
            </a:r>
            <a:endParaRPr lang="en-US" altLang="en-US" b="1"/>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100138" y="230188"/>
            <a:ext cx="7586662" cy="576262"/>
          </a:xfrm>
        </p:spPr>
        <p:txBody>
          <a:bodyPr>
            <a:normAutofit fontScale="90000"/>
          </a:bodyPr>
          <a:lstStyle/>
          <a:p>
            <a:pPr eaLnBrk="1" hangingPunct="1"/>
            <a:r>
              <a:rPr lang="en-US" altLang="en-US"/>
              <a:t>Detection-Algorithm Usage</a:t>
            </a:r>
          </a:p>
        </p:txBody>
      </p:sp>
      <p:sp>
        <p:nvSpPr>
          <p:cNvPr id="45059" name="Rectangle 3"/>
          <p:cNvSpPr>
            <a:spLocks noGrp="1" noChangeArrowheads="1"/>
          </p:cNvSpPr>
          <p:nvPr>
            <p:ph type="body" idx="1"/>
          </p:nvPr>
        </p:nvSpPr>
        <p:spPr>
          <a:xfrm>
            <a:off x="869950" y="1122363"/>
            <a:ext cx="7107238" cy="4530725"/>
          </a:xfrm>
        </p:spPr>
        <p:txBody>
          <a:bodyPr>
            <a:normAutofit fontScale="85000" lnSpcReduction="10000"/>
          </a:bodyPr>
          <a:lstStyle/>
          <a:p>
            <a:r>
              <a:rPr lang="en-US" altLang="en-US"/>
              <a:t>When, and how often, to invoke depends on:</a:t>
            </a:r>
          </a:p>
          <a:p>
            <a:pPr lvl="1"/>
            <a:r>
              <a:rPr lang="en-US" altLang="en-US"/>
              <a:t>How often a deadlock is likely to occur?</a:t>
            </a:r>
          </a:p>
          <a:p>
            <a:pPr lvl="1"/>
            <a:r>
              <a:rPr lang="en-US" altLang="en-US"/>
              <a:t>How many processes will need to be rolled back?</a:t>
            </a:r>
          </a:p>
          <a:p>
            <a:pPr lvl="2"/>
            <a:r>
              <a:rPr lang="en-US" altLang="en-US"/>
              <a:t>one for each disjoint cycle</a:t>
            </a:r>
            <a:br>
              <a:rPr lang="en-US" altLang="en-US"/>
            </a:br>
            <a:endParaRPr lang="en-US" altLang="en-US"/>
          </a:p>
          <a:p>
            <a:r>
              <a:rPr lang="en-US" altLang="en-US"/>
              <a:t>If detection algorithm is invoked arbitrarily, there may be many cycles in the resource graph and so we would not be able to tell which of the many deadlocked processes </a:t>
            </a:r>
            <a:r>
              <a:rPr lang="ja-JP" altLang="en-US"/>
              <a:t>“</a:t>
            </a:r>
            <a:r>
              <a:rPr lang="en-US" altLang="ja-JP"/>
              <a:t>caused</a:t>
            </a:r>
            <a:r>
              <a:rPr lang="ja-JP" altLang="en-US"/>
              <a:t>”</a:t>
            </a:r>
            <a:r>
              <a:rPr lang="en-US" altLang="ja-JP"/>
              <a:t> the deadlock.</a:t>
            </a:r>
            <a:endParaRPr lang="en-US" alt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23913" y="228600"/>
            <a:ext cx="8588375" cy="457200"/>
          </a:xfrm>
        </p:spPr>
        <p:txBody>
          <a:bodyPr/>
          <a:lstStyle/>
          <a:p>
            <a:pPr eaLnBrk="1" hangingPunct="1"/>
            <a:r>
              <a:rPr lang="en-US" altLang="en-US" sz="2400"/>
              <a:t>Recovery from Deadlock:  Process Termination</a:t>
            </a:r>
          </a:p>
        </p:txBody>
      </p:sp>
      <p:sp>
        <p:nvSpPr>
          <p:cNvPr id="46083" name="Rectangle 3"/>
          <p:cNvSpPr>
            <a:spLocks noGrp="1" noChangeArrowheads="1"/>
          </p:cNvSpPr>
          <p:nvPr>
            <p:ph type="body" idx="1"/>
          </p:nvPr>
        </p:nvSpPr>
        <p:spPr>
          <a:xfrm>
            <a:off x="963613" y="1108075"/>
            <a:ext cx="7694612" cy="4530725"/>
          </a:xfrm>
        </p:spPr>
        <p:txBody>
          <a:bodyPr>
            <a:normAutofit fontScale="77500" lnSpcReduction="20000"/>
          </a:bodyPr>
          <a:lstStyle/>
          <a:p>
            <a:r>
              <a:rPr lang="en-US" altLang="en-US"/>
              <a:t>Abort all deadlocked processes</a:t>
            </a:r>
            <a:br>
              <a:rPr lang="en-US" altLang="en-US"/>
            </a:br>
            <a:endParaRPr lang="en-US" altLang="en-US"/>
          </a:p>
          <a:p>
            <a:r>
              <a:rPr lang="en-US" altLang="en-US"/>
              <a:t>Abort one process at a time until the deadlock cycle is eliminated</a:t>
            </a:r>
            <a:br>
              <a:rPr lang="en-US" altLang="en-US"/>
            </a:br>
            <a:endParaRPr lang="en-US" altLang="en-US"/>
          </a:p>
          <a:p>
            <a:r>
              <a:rPr lang="en-US" altLang="en-US"/>
              <a:t>In which order should we choose to abort?</a:t>
            </a:r>
          </a:p>
          <a:p>
            <a:pPr marL="800100" lvl="1" indent="-342900">
              <a:buFont typeface="Arial" pitchFamily="34" charset="0"/>
              <a:buAutoNum type="arabicPeriod"/>
            </a:pPr>
            <a:r>
              <a:rPr lang="en-US" altLang="en-US"/>
              <a:t>Priority of the process</a:t>
            </a:r>
          </a:p>
          <a:p>
            <a:pPr marL="800100" lvl="1" indent="-342900">
              <a:buFont typeface="Arial" pitchFamily="34" charset="0"/>
              <a:buAutoNum type="arabicPeriod"/>
            </a:pPr>
            <a:r>
              <a:rPr lang="en-US" altLang="en-US"/>
              <a:t>How long process has computed, and how much longer to completion</a:t>
            </a:r>
          </a:p>
          <a:p>
            <a:pPr marL="800100" lvl="1" indent="-342900">
              <a:buFont typeface="Arial" pitchFamily="34" charset="0"/>
              <a:buAutoNum type="arabicPeriod"/>
            </a:pPr>
            <a:r>
              <a:rPr lang="en-US" altLang="en-US"/>
              <a:t>Resources the process has used</a:t>
            </a:r>
          </a:p>
          <a:p>
            <a:pPr marL="800100" lvl="1" indent="-342900">
              <a:buFont typeface="Arial" pitchFamily="34" charset="0"/>
              <a:buAutoNum type="arabicPeriod"/>
            </a:pPr>
            <a:r>
              <a:rPr lang="en-US" altLang="en-US"/>
              <a:t>Resources process needs to complete</a:t>
            </a:r>
          </a:p>
          <a:p>
            <a:pPr marL="800100" lvl="1" indent="-342900">
              <a:buFont typeface="Arial" pitchFamily="34" charset="0"/>
              <a:buAutoNum type="arabicPeriod"/>
            </a:pPr>
            <a:r>
              <a:rPr lang="en-US" altLang="en-US"/>
              <a:t>How many processes will need to be terminated</a:t>
            </a:r>
          </a:p>
          <a:p>
            <a:pPr marL="800100" lvl="1" indent="-342900">
              <a:buFont typeface="Arial" pitchFamily="34" charset="0"/>
              <a:buAutoNum type="arabicPeriod"/>
            </a:pPr>
            <a:r>
              <a:rPr lang="en-US" altLang="en-US"/>
              <a:t>Is process interactive or batch?</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147763" y="255588"/>
            <a:ext cx="8020050" cy="457200"/>
          </a:xfrm>
        </p:spPr>
        <p:txBody>
          <a:bodyPr/>
          <a:lstStyle/>
          <a:p>
            <a:pPr eaLnBrk="1" hangingPunct="1"/>
            <a:r>
              <a:rPr lang="en-US" altLang="en-US" sz="2400"/>
              <a:t>Recovery from Deadlock:  Resource Preemption</a:t>
            </a:r>
          </a:p>
        </p:txBody>
      </p:sp>
      <p:sp>
        <p:nvSpPr>
          <p:cNvPr id="47107" name="Rectangle 3"/>
          <p:cNvSpPr>
            <a:spLocks noGrp="1" noChangeArrowheads="1"/>
          </p:cNvSpPr>
          <p:nvPr>
            <p:ph type="body" idx="1"/>
          </p:nvPr>
        </p:nvSpPr>
        <p:spPr>
          <a:xfrm>
            <a:off x="858838" y="1150938"/>
            <a:ext cx="6802437" cy="4483100"/>
          </a:xfrm>
        </p:spPr>
        <p:txBody>
          <a:bodyPr/>
          <a:lstStyle/>
          <a:p>
            <a:r>
              <a:rPr lang="en-US" altLang="en-US" b="1"/>
              <a:t>Selecting a victim </a:t>
            </a:r>
            <a:r>
              <a:rPr lang="en-US" altLang="en-US"/>
              <a:t>– minimize cost</a:t>
            </a:r>
            <a:br>
              <a:rPr lang="en-US" altLang="en-US"/>
            </a:br>
            <a:endParaRPr lang="en-US" altLang="en-US"/>
          </a:p>
          <a:p>
            <a:r>
              <a:rPr lang="en-US" altLang="en-US" b="1"/>
              <a:t>Rollback</a:t>
            </a:r>
            <a:r>
              <a:rPr lang="en-US" altLang="en-US"/>
              <a:t> – return to some safe state, restart process for that state</a:t>
            </a:r>
            <a:br>
              <a:rPr lang="en-US" altLang="en-US"/>
            </a:br>
            <a:endParaRPr lang="en-US" altLang="en-US"/>
          </a:p>
          <a:p>
            <a:r>
              <a:rPr lang="en-US" altLang="en-US" b="1"/>
              <a:t>Starvation</a:t>
            </a:r>
            <a:r>
              <a:rPr lang="en-US" altLang="en-US"/>
              <a:t> –  same process may always be picked as victim, include number of rollback in cost factor</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A9202-E049-492A-B54E-D8490BC859B2}"/>
              </a:ext>
            </a:extLst>
          </p:cNvPr>
          <p:cNvSpPr>
            <a:spLocks noGrp="1"/>
          </p:cNvSpPr>
          <p:nvPr>
            <p:ph type="title"/>
          </p:nvPr>
        </p:nvSpPr>
        <p:spPr/>
        <p:txBody>
          <a:bodyPr/>
          <a:lstStyle/>
          <a:p>
            <a:r>
              <a:rPr lang="en-US" dirty="0"/>
              <a:t>Sources and Acknowledgement</a:t>
            </a:r>
          </a:p>
        </p:txBody>
      </p:sp>
      <p:sp>
        <p:nvSpPr>
          <p:cNvPr id="3" name="Content Placeholder 2">
            <a:extLst>
              <a:ext uri="{FF2B5EF4-FFF2-40B4-BE49-F238E27FC236}">
                <a16:creationId xmlns:a16="http://schemas.microsoft.com/office/drawing/2014/main" id="{29F57655-4398-4DF5-8883-0AF9C991FD32}"/>
              </a:ext>
            </a:extLst>
          </p:cNvPr>
          <p:cNvSpPr>
            <a:spLocks noGrp="1"/>
          </p:cNvSpPr>
          <p:nvPr>
            <p:ph idx="1"/>
          </p:nvPr>
        </p:nvSpPr>
        <p:spPr/>
        <p:txBody>
          <a:bodyPr/>
          <a:lstStyle/>
          <a:p>
            <a:r>
              <a:rPr lang="en-US" sz="1800" b="0" i="0" u="none" strike="noStrike" dirty="0">
                <a:solidFill>
                  <a:srgbClr val="000000"/>
                </a:solidFill>
                <a:effectLst/>
                <a:latin typeface="Calibri" panose="020F0502020204030204" pitchFamily="34" charset="0"/>
              </a:rPr>
              <a:t>Operating System Concepts, Ninth Edition, </a:t>
            </a:r>
            <a:r>
              <a:rPr lang="en-US" sz="1800" b="0" i="0" u="none" strike="noStrike" dirty="0" err="1">
                <a:solidFill>
                  <a:srgbClr val="000000"/>
                </a:solidFill>
                <a:effectLst/>
                <a:latin typeface="Calibri" panose="020F0502020204030204" pitchFamily="34" charset="0"/>
              </a:rPr>
              <a:t>Avi</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Silberschatz</a:t>
            </a:r>
            <a:r>
              <a:rPr lang="en-US" sz="1800" b="0" i="0" u="none" strike="noStrike" dirty="0">
                <a:solidFill>
                  <a:srgbClr val="000000"/>
                </a:solidFill>
                <a:effectLst/>
                <a:latin typeface="Calibri" panose="020F0502020204030204" pitchFamily="34" charset="0"/>
              </a:rPr>
              <a:t>, Peter Baer Galvin and Greg Gagne. Link: https://www.os-book.com/OS9/slide-dir/index.html</a:t>
            </a:r>
            <a:endParaRPr lang="en-US" dirty="0"/>
          </a:p>
        </p:txBody>
      </p:sp>
    </p:spTree>
    <p:extLst>
      <p:ext uri="{BB962C8B-B14F-4D97-AF65-F5344CB8AC3E}">
        <p14:creationId xmlns:p14="http://schemas.microsoft.com/office/powerpoint/2010/main" val="833481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42988" y="277813"/>
            <a:ext cx="8229600" cy="576262"/>
          </a:xfrm>
        </p:spPr>
        <p:txBody>
          <a:bodyPr>
            <a:normAutofit fontScale="90000"/>
          </a:bodyPr>
          <a:lstStyle/>
          <a:p>
            <a:pPr eaLnBrk="1" hangingPunct="1"/>
            <a:r>
              <a:rPr lang="en-US" altLang="en-US"/>
              <a:t>A Tree of Processes in Linux</a:t>
            </a:r>
          </a:p>
        </p:txBody>
      </p:sp>
      <p:pic>
        <p:nvPicPr>
          <p:cNvPr id="24579" name="Picture 1" descr="3_08.pdf"/>
          <p:cNvPicPr>
            <a:picLocks noChangeAspect="1"/>
          </p:cNvPicPr>
          <p:nvPr/>
        </p:nvPicPr>
        <p:blipFill>
          <a:blip r:embed="rId3"/>
          <a:srcRect/>
          <a:stretch>
            <a:fillRect/>
          </a:stretch>
        </p:blipFill>
        <p:spPr bwMode="auto">
          <a:xfrm>
            <a:off x="1182688" y="1352550"/>
            <a:ext cx="7061200" cy="374173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76388" y="166688"/>
            <a:ext cx="6107112" cy="576262"/>
          </a:xfrm>
        </p:spPr>
        <p:txBody>
          <a:bodyPr>
            <a:normAutofit fontScale="90000"/>
          </a:bodyPr>
          <a:lstStyle/>
          <a:p>
            <a:pPr eaLnBrk="1" hangingPunct="1"/>
            <a:r>
              <a:rPr lang="en-US" altLang="en-US"/>
              <a:t>Process Concept</a:t>
            </a:r>
          </a:p>
        </p:txBody>
      </p:sp>
      <p:sp>
        <p:nvSpPr>
          <p:cNvPr id="6147" name="Rectangle 3"/>
          <p:cNvSpPr>
            <a:spLocks noGrp="1" noChangeArrowheads="1"/>
          </p:cNvSpPr>
          <p:nvPr>
            <p:ph type="body" idx="1"/>
          </p:nvPr>
        </p:nvSpPr>
        <p:spPr>
          <a:xfrm>
            <a:off x="928688" y="1177925"/>
            <a:ext cx="7370762" cy="4786313"/>
          </a:xfrm>
        </p:spPr>
        <p:txBody>
          <a:bodyPr>
            <a:normAutofit fontScale="77500" lnSpcReduction="20000"/>
          </a:bodyPr>
          <a:lstStyle/>
          <a:p>
            <a:pPr>
              <a:lnSpc>
                <a:spcPct val="90000"/>
              </a:lnSpc>
            </a:pPr>
            <a:r>
              <a:rPr lang="en-US" altLang="en-US" dirty="0"/>
              <a:t>An operating system executes a variety of programs:</a:t>
            </a:r>
          </a:p>
          <a:p>
            <a:pPr lvl="1">
              <a:lnSpc>
                <a:spcPct val="90000"/>
              </a:lnSpc>
            </a:pPr>
            <a:r>
              <a:rPr lang="en-US" altLang="en-US" dirty="0"/>
              <a:t>Batch system – </a:t>
            </a:r>
            <a:r>
              <a:rPr lang="en-US" altLang="en-US" b="1" dirty="0">
                <a:solidFill>
                  <a:srgbClr val="3366FF"/>
                </a:solidFill>
              </a:rPr>
              <a:t>jobs</a:t>
            </a:r>
          </a:p>
          <a:p>
            <a:pPr lvl="1">
              <a:lnSpc>
                <a:spcPct val="90000"/>
              </a:lnSpc>
            </a:pPr>
            <a:r>
              <a:rPr lang="en-US" altLang="en-US" dirty="0"/>
              <a:t>Time-shared systems – </a:t>
            </a:r>
            <a:r>
              <a:rPr lang="en-US" altLang="en-US" b="1" dirty="0">
                <a:solidFill>
                  <a:srgbClr val="3366FF"/>
                </a:solidFill>
              </a:rPr>
              <a:t>user programs </a:t>
            </a:r>
            <a:r>
              <a:rPr lang="en-US" altLang="en-US" dirty="0"/>
              <a:t>or </a:t>
            </a:r>
            <a:r>
              <a:rPr lang="en-US" altLang="en-US" b="1" dirty="0">
                <a:solidFill>
                  <a:srgbClr val="3366FF"/>
                </a:solidFill>
              </a:rPr>
              <a:t>tasks</a:t>
            </a:r>
            <a:endParaRPr lang="en-US" altLang="en-US" dirty="0"/>
          </a:p>
          <a:p>
            <a:pPr>
              <a:lnSpc>
                <a:spcPct val="90000"/>
              </a:lnSpc>
            </a:pPr>
            <a:r>
              <a:rPr lang="en-US" altLang="en-US" b="1" dirty="0">
                <a:solidFill>
                  <a:srgbClr val="3366FF"/>
                </a:solidFill>
              </a:rPr>
              <a:t>Process</a:t>
            </a:r>
            <a:r>
              <a:rPr lang="en-US" altLang="en-US" dirty="0"/>
              <a:t> – a program in execution; process execution must progress in sequential fashion</a:t>
            </a:r>
          </a:p>
          <a:p>
            <a:r>
              <a:rPr lang="en-US" altLang="en-US" dirty="0"/>
              <a:t>Multiple parts</a:t>
            </a:r>
          </a:p>
          <a:p>
            <a:pPr lvl="1"/>
            <a:r>
              <a:rPr lang="en-US" altLang="en-US" dirty="0"/>
              <a:t>The program code, also called </a:t>
            </a:r>
            <a:r>
              <a:rPr lang="en-US" altLang="en-US" b="1" dirty="0">
                <a:solidFill>
                  <a:srgbClr val="3366FF"/>
                </a:solidFill>
              </a:rPr>
              <a:t>text section</a:t>
            </a:r>
          </a:p>
          <a:p>
            <a:pPr lvl="1"/>
            <a:r>
              <a:rPr lang="en-US" altLang="en-US" dirty="0"/>
              <a:t>Current activity including</a:t>
            </a:r>
            <a:r>
              <a:rPr lang="en-US" altLang="en-US" b="1" dirty="0">
                <a:solidFill>
                  <a:srgbClr val="3366FF"/>
                </a:solidFill>
              </a:rPr>
              <a:t> program</a:t>
            </a:r>
            <a:r>
              <a:rPr lang="en-US" altLang="en-US" b="1" dirty="0"/>
              <a:t> </a:t>
            </a:r>
            <a:r>
              <a:rPr lang="en-US" altLang="en-US" b="1" dirty="0">
                <a:solidFill>
                  <a:srgbClr val="3366FF"/>
                </a:solidFill>
              </a:rPr>
              <a:t>counter</a:t>
            </a:r>
            <a:r>
              <a:rPr lang="en-US" altLang="en-US" dirty="0"/>
              <a:t>, processor registers</a:t>
            </a:r>
          </a:p>
          <a:p>
            <a:pPr lvl="1"/>
            <a:r>
              <a:rPr lang="en-US" altLang="en-US" b="1" dirty="0">
                <a:solidFill>
                  <a:srgbClr val="3366FF"/>
                </a:solidFill>
              </a:rPr>
              <a:t>Stack</a:t>
            </a:r>
            <a:r>
              <a:rPr lang="en-US" altLang="en-US" b="1" dirty="0"/>
              <a:t> </a:t>
            </a:r>
            <a:r>
              <a:rPr lang="en-US" altLang="en-US" dirty="0"/>
              <a:t>containing temporary data</a:t>
            </a:r>
          </a:p>
          <a:p>
            <a:pPr lvl="2"/>
            <a:r>
              <a:rPr lang="en-US" altLang="en-US" dirty="0"/>
              <a:t>Function parameters, return addresses, local variables</a:t>
            </a:r>
          </a:p>
          <a:p>
            <a:pPr lvl="1"/>
            <a:r>
              <a:rPr lang="en-US" altLang="en-US" b="1" dirty="0">
                <a:solidFill>
                  <a:srgbClr val="3366FF"/>
                </a:solidFill>
              </a:rPr>
              <a:t>Data section</a:t>
            </a:r>
            <a:r>
              <a:rPr lang="en-US" altLang="en-US" b="1" dirty="0"/>
              <a:t> </a:t>
            </a:r>
            <a:r>
              <a:rPr lang="en-US" altLang="en-US" dirty="0"/>
              <a:t>containing global variables</a:t>
            </a:r>
          </a:p>
          <a:p>
            <a:pPr lvl="1"/>
            <a:r>
              <a:rPr lang="en-US" altLang="en-US" b="1" dirty="0">
                <a:solidFill>
                  <a:srgbClr val="3366FF"/>
                </a:solidFill>
              </a:rPr>
              <a:t>Heap</a:t>
            </a:r>
            <a:r>
              <a:rPr lang="en-US" altLang="en-US" b="1" dirty="0"/>
              <a:t> </a:t>
            </a:r>
            <a:r>
              <a:rPr lang="en-US" altLang="en-US" dirty="0"/>
              <a:t>containing memory dynamically allocated during run time</a:t>
            </a:r>
          </a:p>
          <a:p>
            <a:pPr>
              <a:lnSpc>
                <a:spcPct val="90000"/>
              </a:lnSpc>
              <a:buFont typeface="Monotype Sorts" pitchFamily="-84" charset="2"/>
              <a:buNone/>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069975" y="152400"/>
            <a:ext cx="7616825" cy="576263"/>
          </a:xfrm>
        </p:spPr>
        <p:txBody>
          <a:bodyPr>
            <a:normAutofit fontScale="90000"/>
          </a:bodyPr>
          <a:lstStyle/>
          <a:p>
            <a:pPr eaLnBrk="1" hangingPunct="1"/>
            <a:r>
              <a:rPr lang="en-US" altLang="en-US"/>
              <a:t>Process Creation (Cont.)</a:t>
            </a:r>
          </a:p>
        </p:txBody>
      </p:sp>
      <p:sp>
        <p:nvSpPr>
          <p:cNvPr id="25603" name="Rectangle 3"/>
          <p:cNvSpPr>
            <a:spLocks noGrp="1" noChangeArrowheads="1"/>
          </p:cNvSpPr>
          <p:nvPr>
            <p:ph type="body" idx="1"/>
          </p:nvPr>
        </p:nvSpPr>
        <p:spPr>
          <a:xfrm>
            <a:off x="869950" y="1060450"/>
            <a:ext cx="7154863" cy="4530725"/>
          </a:xfrm>
        </p:spPr>
        <p:txBody>
          <a:bodyPr/>
          <a:lstStyle/>
          <a:p>
            <a:r>
              <a:rPr lang="en-US" altLang="en-US"/>
              <a:t>Address space</a:t>
            </a:r>
          </a:p>
          <a:p>
            <a:pPr lvl="1"/>
            <a:r>
              <a:rPr lang="en-US" altLang="en-US"/>
              <a:t>Child duplicate of parent</a:t>
            </a:r>
          </a:p>
          <a:p>
            <a:pPr lvl="1"/>
            <a:r>
              <a:rPr lang="en-US" altLang="en-US"/>
              <a:t>Child has a program loaded into it</a:t>
            </a:r>
          </a:p>
          <a:p>
            <a:r>
              <a:rPr lang="en-US" altLang="en-US"/>
              <a:t>UNIX examples</a:t>
            </a:r>
          </a:p>
          <a:p>
            <a:pPr lvl="1"/>
            <a:r>
              <a:rPr lang="en-US" altLang="en-US" b="1">
                <a:solidFill>
                  <a:srgbClr val="000000"/>
                </a:solidFill>
                <a:latin typeface="Courier New" pitchFamily="49" charset="0"/>
                <a:cs typeface="Courier New" pitchFamily="49" charset="0"/>
              </a:rPr>
              <a:t>fork()</a:t>
            </a:r>
            <a:r>
              <a:rPr lang="en-US" altLang="en-US">
                <a:solidFill>
                  <a:srgbClr val="000000"/>
                </a:solidFill>
              </a:rPr>
              <a:t> </a:t>
            </a:r>
            <a:r>
              <a:rPr lang="en-US" altLang="en-US"/>
              <a:t>system call creates new process</a:t>
            </a:r>
          </a:p>
          <a:p>
            <a:pPr lvl="1"/>
            <a:r>
              <a:rPr lang="en-US" altLang="en-US" b="1">
                <a:solidFill>
                  <a:srgbClr val="000000"/>
                </a:solidFill>
                <a:latin typeface="Courier New" pitchFamily="49" charset="0"/>
                <a:cs typeface="Courier New" pitchFamily="49" charset="0"/>
              </a:rPr>
              <a:t>exec()</a:t>
            </a:r>
            <a:r>
              <a:rPr lang="en-US" altLang="en-US"/>
              <a:t> system call used after a </a:t>
            </a:r>
            <a:r>
              <a:rPr lang="en-US" altLang="en-US" b="1">
                <a:solidFill>
                  <a:srgbClr val="000000"/>
                </a:solidFill>
                <a:latin typeface="Courier New" pitchFamily="49" charset="0"/>
                <a:cs typeface="Courier New" pitchFamily="49" charset="0"/>
              </a:rPr>
              <a:t>fork()</a:t>
            </a:r>
            <a:r>
              <a:rPr lang="en-US" altLang="en-US"/>
              <a:t> to replace the process</a:t>
            </a:r>
            <a:r>
              <a:rPr lang="ja-JP" altLang="en-US"/>
              <a:t>’</a:t>
            </a:r>
            <a:r>
              <a:rPr lang="en-US" altLang="ja-JP"/>
              <a:t> memory space with a new program</a:t>
            </a:r>
            <a:endParaRPr lang="en-US" altLang="en-US"/>
          </a:p>
        </p:txBody>
      </p:sp>
      <p:pic>
        <p:nvPicPr>
          <p:cNvPr id="25604" name="Picture 4" descr="3"/>
          <p:cNvPicPr>
            <a:picLocks noChangeAspect="1" noChangeArrowheads="1"/>
          </p:cNvPicPr>
          <p:nvPr/>
        </p:nvPicPr>
        <p:blipFill>
          <a:blip r:embed="rId3"/>
          <a:srcRect/>
          <a:stretch>
            <a:fillRect/>
          </a:stretch>
        </p:blipFill>
        <p:spPr bwMode="auto">
          <a:xfrm>
            <a:off x="1497013" y="3798888"/>
            <a:ext cx="6419850" cy="16160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96950" y="161925"/>
            <a:ext cx="8229600" cy="576263"/>
          </a:xfrm>
        </p:spPr>
        <p:txBody>
          <a:bodyPr>
            <a:normAutofit fontScale="90000"/>
          </a:bodyPr>
          <a:lstStyle/>
          <a:p>
            <a:pPr eaLnBrk="1" hangingPunct="1"/>
            <a:r>
              <a:rPr lang="en-US" altLang="en-US"/>
              <a:t>C Program Forking Separate Process</a:t>
            </a:r>
          </a:p>
        </p:txBody>
      </p:sp>
      <p:pic>
        <p:nvPicPr>
          <p:cNvPr id="26627" name="Picture 5" descr="Screen Shot 2012-12-04 at 11.21.10 AM.png"/>
          <p:cNvPicPr>
            <a:picLocks noChangeAspect="1"/>
          </p:cNvPicPr>
          <p:nvPr/>
        </p:nvPicPr>
        <p:blipFill>
          <a:blip r:embed="rId3"/>
          <a:srcRect/>
          <a:stretch>
            <a:fillRect/>
          </a:stretch>
        </p:blipFill>
        <p:spPr bwMode="auto">
          <a:xfrm>
            <a:off x="1735138" y="969963"/>
            <a:ext cx="6038850" cy="560387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Process Termination</a:t>
            </a:r>
          </a:p>
        </p:txBody>
      </p:sp>
      <p:sp>
        <p:nvSpPr>
          <p:cNvPr id="28675" name="Rectangle 3"/>
          <p:cNvSpPr>
            <a:spLocks noGrp="1" noChangeArrowheads="1"/>
          </p:cNvSpPr>
          <p:nvPr>
            <p:ph type="body" idx="1"/>
          </p:nvPr>
        </p:nvSpPr>
        <p:spPr>
          <a:xfrm>
            <a:off x="806450" y="1233488"/>
            <a:ext cx="7170738" cy="4530725"/>
          </a:xfrm>
        </p:spPr>
        <p:txBody>
          <a:bodyPr>
            <a:normAutofit fontScale="77500" lnSpcReduction="20000"/>
          </a:bodyPr>
          <a:lstStyle/>
          <a:p>
            <a:r>
              <a:rPr lang="en-US" altLang="en-US" dirty="0"/>
              <a:t>Process executes last statement and then asks the operating system to delete it using the </a:t>
            </a:r>
            <a:r>
              <a:rPr lang="en-US" altLang="en-US" b="1" dirty="0">
                <a:solidFill>
                  <a:srgbClr val="000000"/>
                </a:solidFill>
                <a:latin typeface="Courier New" pitchFamily="49" charset="0"/>
                <a:cs typeface="Courier New" pitchFamily="49" charset="0"/>
              </a:rPr>
              <a:t>exit()</a:t>
            </a:r>
            <a:r>
              <a:rPr lang="en-US" altLang="en-US" dirty="0">
                <a:cs typeface="Courier New" pitchFamily="49" charset="0"/>
              </a:rPr>
              <a:t> system call.</a:t>
            </a:r>
            <a:endParaRPr lang="en-US" altLang="en-US" dirty="0"/>
          </a:p>
          <a:p>
            <a:pPr lvl="1"/>
            <a:r>
              <a:rPr lang="en-US" altLang="en-US" dirty="0"/>
              <a:t>Returns  status data from child to parent (via </a:t>
            </a:r>
            <a:r>
              <a:rPr lang="en-US" altLang="en-US" b="1" dirty="0">
                <a:solidFill>
                  <a:srgbClr val="000000"/>
                </a:solidFill>
                <a:latin typeface="Courier New" pitchFamily="49" charset="0"/>
                <a:cs typeface="Courier New" pitchFamily="49" charset="0"/>
              </a:rPr>
              <a:t>wait()</a:t>
            </a:r>
            <a:r>
              <a:rPr lang="en-US" altLang="en-US" dirty="0"/>
              <a:t>)</a:t>
            </a:r>
          </a:p>
          <a:p>
            <a:pPr lvl="1"/>
            <a:r>
              <a:rPr lang="en-US" altLang="en-US" dirty="0"/>
              <a:t>Process</a:t>
            </a:r>
            <a:r>
              <a:rPr lang="ja-JP" altLang="en-US"/>
              <a:t>’</a:t>
            </a:r>
            <a:r>
              <a:rPr lang="en-US" altLang="ja-JP" dirty="0"/>
              <a:t> resources are </a:t>
            </a:r>
            <a:r>
              <a:rPr lang="en-US" altLang="ja-JP" dirty="0" err="1"/>
              <a:t>deallocated</a:t>
            </a:r>
            <a:r>
              <a:rPr lang="en-US" altLang="ja-JP" dirty="0"/>
              <a:t> by operating system</a:t>
            </a:r>
            <a:endParaRPr lang="en-US" altLang="en-US" dirty="0"/>
          </a:p>
          <a:p>
            <a:r>
              <a:rPr lang="en-US" altLang="en-US" dirty="0"/>
              <a:t>Parent may terminate the execution of children processes  using the </a:t>
            </a:r>
            <a:r>
              <a:rPr lang="en-US" altLang="en-US" b="1" dirty="0">
                <a:solidFill>
                  <a:srgbClr val="000000"/>
                </a:solidFill>
                <a:latin typeface="Courier New" pitchFamily="49" charset="0"/>
                <a:cs typeface="Courier New" pitchFamily="49" charset="0"/>
              </a:rPr>
              <a:t>abort()</a:t>
            </a:r>
            <a:r>
              <a:rPr lang="en-US" altLang="en-US" dirty="0">
                <a:cs typeface="Courier New" pitchFamily="49" charset="0"/>
              </a:rPr>
              <a:t> system call.  Some reasons for doing so:</a:t>
            </a:r>
            <a:endParaRPr lang="en-US" altLang="en-US" dirty="0"/>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operating systems does not allow  a child to continue if its parent terminates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Process Termination</a:t>
            </a:r>
          </a:p>
        </p:txBody>
      </p:sp>
      <p:sp>
        <p:nvSpPr>
          <p:cNvPr id="29699" name="Rectangle 3"/>
          <p:cNvSpPr>
            <a:spLocks noGrp="1" noChangeArrowheads="1"/>
          </p:cNvSpPr>
          <p:nvPr>
            <p:ph type="body" idx="1"/>
          </p:nvPr>
        </p:nvSpPr>
        <p:spPr>
          <a:xfrm>
            <a:off x="957263" y="1042988"/>
            <a:ext cx="7369175" cy="4530725"/>
          </a:xfrm>
        </p:spPr>
        <p:txBody>
          <a:bodyPr>
            <a:normAutofit fontScale="70000" lnSpcReduction="20000"/>
          </a:bodyPr>
          <a:lstStyle/>
          <a:p>
            <a:pPr lvl="1"/>
            <a:endParaRPr lang="en-US" altLang="en-US" sz="800"/>
          </a:p>
          <a:p>
            <a:r>
              <a:rPr lang="en-US" altLang="en-US"/>
              <a:t>Some operating systems do not allow child to exists if its parent has terminated.  If a process terminates, then all its children must also be terminated.</a:t>
            </a:r>
          </a:p>
          <a:p>
            <a:pPr lvl="1"/>
            <a:r>
              <a:rPr lang="en-US" altLang="en-US" b="1"/>
              <a:t>cascading termination.  </a:t>
            </a:r>
            <a:r>
              <a:rPr lang="en-US" altLang="en-US"/>
              <a:t>All children, grandchildren, etc.  are  terminated.</a:t>
            </a:r>
            <a:endParaRPr lang="en-US" altLang="en-US" b="1"/>
          </a:p>
          <a:p>
            <a:pPr lvl="1"/>
            <a:r>
              <a:rPr lang="en-US" altLang="en-US"/>
              <a:t>The termination is initiated by the operating system.</a:t>
            </a:r>
            <a:endParaRPr lang="en-US" altLang="en-US" b="1"/>
          </a:p>
          <a:p>
            <a:r>
              <a:rPr lang="en-US" altLang="en-US"/>
              <a:t>The parent process may wait for termination of a child process by using the </a:t>
            </a:r>
            <a:r>
              <a:rPr lang="en-US" altLang="en-US" b="1">
                <a:solidFill>
                  <a:srgbClr val="000000"/>
                </a:solidFill>
                <a:latin typeface="Courier New" pitchFamily="49" charset="0"/>
                <a:cs typeface="Courier New" pitchFamily="49" charset="0"/>
              </a:rPr>
              <a:t>wait()</a:t>
            </a:r>
            <a:r>
              <a:rPr lang="en-US" altLang="en-US"/>
              <a:t>system call</a:t>
            </a:r>
            <a:r>
              <a:rPr lang="en-US" altLang="en-US" b="1">
                <a:solidFill>
                  <a:srgbClr val="000000"/>
                </a:solidFill>
                <a:latin typeface="Courier New" pitchFamily="49" charset="0"/>
                <a:cs typeface="Courier New" pitchFamily="49" charset="0"/>
              </a:rPr>
              <a:t>. </a:t>
            </a:r>
            <a:r>
              <a:rPr lang="en-US" altLang="en-US"/>
              <a:t>The call returns status information and the pid of the terminated process</a:t>
            </a:r>
            <a:endParaRPr lang="en-US" altLang="en-US" b="1">
              <a:solidFill>
                <a:srgbClr val="000000"/>
              </a:solidFill>
              <a:latin typeface="Courier New" pitchFamily="49" charset="0"/>
              <a:cs typeface="Courier New" pitchFamily="49" charset="0"/>
            </a:endParaRPr>
          </a:p>
          <a:p>
            <a:pPr>
              <a:buFont typeface="Monotype Sorts" pitchFamily="-84" charset="2"/>
              <a:buNone/>
            </a:pPr>
            <a:r>
              <a:rPr lang="en-US" altLang="en-US" b="1">
                <a:solidFill>
                  <a:srgbClr val="000000"/>
                </a:solidFill>
                <a:latin typeface="Courier New" pitchFamily="49" charset="0"/>
                <a:cs typeface="Courier New" pitchFamily="49" charset="0"/>
              </a:rPr>
              <a:t>      pid = wait(&amp;status); </a:t>
            </a:r>
          </a:p>
          <a:p>
            <a:r>
              <a:rPr lang="en-US" altLang="en-US"/>
              <a:t>If no parent waiting (did not invoke </a:t>
            </a:r>
            <a:r>
              <a:rPr lang="en-US" altLang="en-US" b="1">
                <a:solidFill>
                  <a:srgbClr val="000000"/>
                </a:solidFill>
                <a:latin typeface="Courier New" pitchFamily="49" charset="0"/>
                <a:cs typeface="Courier New" pitchFamily="49" charset="0"/>
              </a:rPr>
              <a:t>wait()</a:t>
            </a:r>
            <a:r>
              <a:rPr lang="en-US" altLang="en-US">
                <a:cs typeface="Courier New" pitchFamily="49" charset="0"/>
              </a:rPr>
              <a:t>) </a:t>
            </a:r>
            <a:r>
              <a:rPr lang="en-US" altLang="en-US"/>
              <a:t>process is a </a:t>
            </a:r>
            <a:r>
              <a:rPr lang="en-US" altLang="en-US" b="1">
                <a:solidFill>
                  <a:srgbClr val="3366FF"/>
                </a:solidFill>
              </a:rPr>
              <a:t>zombie</a:t>
            </a:r>
          </a:p>
          <a:p>
            <a:r>
              <a:rPr lang="en-US" altLang="en-US"/>
              <a:t>If parent terminated without invoking</a:t>
            </a:r>
            <a:r>
              <a:rPr lang="en-US" altLang="en-US" b="1">
                <a:solidFill>
                  <a:srgbClr val="000000"/>
                </a:solidFill>
                <a:latin typeface="Courier New" pitchFamily="49" charset="0"/>
                <a:cs typeface="Courier New" pitchFamily="49" charset="0"/>
              </a:rPr>
              <a:t> wait</a:t>
            </a:r>
            <a:r>
              <a:rPr lang="en-US" altLang="en-US"/>
              <a:t> , process is an </a:t>
            </a:r>
            <a:r>
              <a:rPr lang="en-US" altLang="en-US" b="1">
                <a:solidFill>
                  <a:srgbClr val="3366FF"/>
                </a:solidFill>
              </a:rPr>
              <a:t>orphan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225550" y="150813"/>
            <a:ext cx="7997825" cy="576262"/>
          </a:xfrm>
        </p:spPr>
        <p:txBody>
          <a:bodyPr/>
          <a:lstStyle/>
          <a:p>
            <a:r>
              <a:rPr lang="en-US" altLang="en-US" sz="2800"/>
              <a:t>Multiprocess Architecture – Chrome Browser</a:t>
            </a:r>
          </a:p>
        </p:txBody>
      </p:sp>
      <p:sp>
        <p:nvSpPr>
          <p:cNvPr id="30723" name="Content Placeholder 2"/>
          <p:cNvSpPr>
            <a:spLocks noGrp="1"/>
          </p:cNvSpPr>
          <p:nvPr>
            <p:ph idx="1"/>
          </p:nvPr>
        </p:nvSpPr>
        <p:spPr>
          <a:xfrm>
            <a:off x="806450" y="1233488"/>
            <a:ext cx="7512050" cy="4530725"/>
          </a:xfrm>
        </p:spPr>
        <p:txBody>
          <a:bodyPr>
            <a:normAutofit fontScale="77500" lnSpcReduction="20000"/>
          </a:bodyPr>
          <a:lstStyle/>
          <a:p>
            <a:r>
              <a:rPr lang="en-US" altLang="en-US"/>
              <a:t>Many web browsers ran as single process (some still do)</a:t>
            </a:r>
          </a:p>
          <a:p>
            <a:pPr lvl="1"/>
            <a:r>
              <a:rPr lang="en-US" altLang="en-US"/>
              <a:t>If one web site causes trouble, entire browser can hang or crash</a:t>
            </a:r>
          </a:p>
          <a:p>
            <a:r>
              <a:rPr lang="en-US" altLang="en-US"/>
              <a:t>Google Chrome Browser is multiprocess with 3 different types of processes: </a:t>
            </a:r>
          </a:p>
          <a:p>
            <a:pPr lvl="1"/>
            <a:r>
              <a:rPr lang="en-US" altLang="en-US" b="1">
                <a:solidFill>
                  <a:srgbClr val="3366FF"/>
                </a:solidFill>
              </a:rPr>
              <a:t>Browser</a:t>
            </a:r>
            <a:r>
              <a:rPr lang="en-US" altLang="en-US"/>
              <a:t> process manages user interface, disk and network I/O</a:t>
            </a:r>
          </a:p>
          <a:p>
            <a:pPr lvl="1"/>
            <a:r>
              <a:rPr lang="en-US" altLang="en-US" b="1">
                <a:solidFill>
                  <a:srgbClr val="3366FF"/>
                </a:solidFill>
              </a:rPr>
              <a:t>Renderer</a:t>
            </a:r>
            <a:r>
              <a:rPr lang="en-US" altLang="en-US"/>
              <a:t> process renders web pages, deals with HTML, Javascript. A new renderer created for each website opened</a:t>
            </a:r>
          </a:p>
          <a:p>
            <a:pPr lvl="2"/>
            <a:r>
              <a:rPr lang="en-US" altLang="en-US"/>
              <a:t>Runs in </a:t>
            </a:r>
            <a:r>
              <a:rPr lang="en-US" altLang="en-US" b="1">
                <a:solidFill>
                  <a:srgbClr val="3366FF"/>
                </a:solidFill>
              </a:rPr>
              <a:t>sandbox</a:t>
            </a:r>
            <a:r>
              <a:rPr lang="en-US" altLang="en-US"/>
              <a:t> restricting disk and network I/O, minimizing effect of security exploits</a:t>
            </a:r>
          </a:p>
          <a:p>
            <a:pPr lvl="1"/>
            <a:r>
              <a:rPr lang="en-US" altLang="en-US" b="1">
                <a:solidFill>
                  <a:srgbClr val="3366FF"/>
                </a:solidFill>
              </a:rPr>
              <a:t>Plug-in </a:t>
            </a:r>
            <a:r>
              <a:rPr lang="en-US" altLang="en-US"/>
              <a:t>process for each type of plug-in</a:t>
            </a:r>
          </a:p>
          <a:p>
            <a:pPr lvl="1"/>
            <a:endParaRPr lang="en-US" altLang="en-US"/>
          </a:p>
          <a:p>
            <a:pPr lvl="1"/>
            <a:endParaRPr lang="en-US" altLang="en-US"/>
          </a:p>
          <a:p>
            <a:pPr lvl="1"/>
            <a:endParaRPr lang="en-US" altLang="en-US"/>
          </a:p>
        </p:txBody>
      </p:sp>
      <p:pic>
        <p:nvPicPr>
          <p:cNvPr id="30724" name="Picture 1" descr="in-3_2.pdf"/>
          <p:cNvPicPr>
            <a:picLocks noChangeAspect="1"/>
          </p:cNvPicPr>
          <p:nvPr/>
        </p:nvPicPr>
        <p:blipFill>
          <a:blip r:embed="rId3"/>
          <a:srcRect/>
          <a:stretch>
            <a:fillRect/>
          </a:stretch>
        </p:blipFill>
        <p:spPr bwMode="auto">
          <a:xfrm>
            <a:off x="1473200" y="5640388"/>
            <a:ext cx="6292850" cy="1141412"/>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982663" y="168275"/>
            <a:ext cx="7704137" cy="576263"/>
          </a:xfrm>
        </p:spPr>
        <p:txBody>
          <a:bodyPr>
            <a:normAutofit fontScale="90000"/>
          </a:bodyPr>
          <a:lstStyle/>
          <a:p>
            <a:r>
              <a:rPr lang="en-US" altLang="en-US"/>
              <a:t>Interprocess Communication</a:t>
            </a:r>
          </a:p>
        </p:txBody>
      </p:sp>
      <p:sp>
        <p:nvSpPr>
          <p:cNvPr id="31747" name="Content Placeholder 2"/>
          <p:cNvSpPr>
            <a:spLocks noGrp="1"/>
          </p:cNvSpPr>
          <p:nvPr>
            <p:ph idx="1"/>
          </p:nvPr>
        </p:nvSpPr>
        <p:spPr>
          <a:xfrm>
            <a:off x="885825" y="1154113"/>
            <a:ext cx="7485063" cy="4530725"/>
          </a:xfrm>
        </p:spPr>
        <p:txBody>
          <a:bodyPr>
            <a:normAutofit fontScale="70000" lnSpcReduction="20000"/>
          </a:bodyPr>
          <a:lstStyle/>
          <a:p>
            <a:r>
              <a:rPr lang="en-US" altLang="en-US" dirty="0"/>
              <a:t>Processes within a system may be </a:t>
            </a:r>
            <a:r>
              <a:rPr lang="en-US" altLang="en-US" b="1" i="1" dirty="0"/>
              <a:t>independent</a:t>
            </a:r>
            <a:r>
              <a:rPr lang="en-US" altLang="en-US" b="1" dirty="0"/>
              <a:t> </a:t>
            </a:r>
            <a:r>
              <a:rPr lang="en-US" altLang="en-US" dirty="0"/>
              <a:t>or </a:t>
            </a:r>
            <a:r>
              <a:rPr lang="en-US" altLang="en-US" b="1" i="1" dirty="0"/>
              <a:t>cooperating</a:t>
            </a:r>
          </a:p>
          <a:p>
            <a:r>
              <a:rPr lang="en-US" altLang="en-US" dirty="0"/>
              <a:t>Cooperating process can affect or be affected by other processes, including sharing data</a:t>
            </a:r>
          </a:p>
          <a:p>
            <a:r>
              <a:rPr lang="en-US" altLang="en-US" dirty="0"/>
              <a:t>Reasons for cooperating processes:</a:t>
            </a:r>
          </a:p>
          <a:p>
            <a:pPr lvl="1"/>
            <a:r>
              <a:rPr lang="en-US" altLang="en-US" dirty="0"/>
              <a:t>Information sharing</a:t>
            </a:r>
          </a:p>
          <a:p>
            <a:pPr lvl="1"/>
            <a:r>
              <a:rPr lang="en-US" altLang="en-US" dirty="0"/>
              <a:t>Computation speedup</a:t>
            </a:r>
          </a:p>
          <a:p>
            <a:pPr lvl="1"/>
            <a:r>
              <a:rPr lang="en-US" altLang="en-US" dirty="0"/>
              <a:t>Modularity</a:t>
            </a:r>
          </a:p>
          <a:p>
            <a:pPr lvl="1"/>
            <a:r>
              <a:rPr lang="en-US" altLang="en-US" dirty="0"/>
              <a:t>Convenience	</a:t>
            </a:r>
          </a:p>
          <a:p>
            <a:r>
              <a:rPr lang="en-US" altLang="en-US" dirty="0"/>
              <a:t>Cooperating processes need </a:t>
            </a:r>
            <a:r>
              <a:rPr lang="en-US" altLang="en-US" b="1" dirty="0" err="1">
                <a:solidFill>
                  <a:srgbClr val="3366FF"/>
                </a:solidFill>
              </a:rPr>
              <a:t>interprocess</a:t>
            </a:r>
            <a:r>
              <a:rPr lang="en-US" altLang="en-US" b="1" dirty="0">
                <a:solidFill>
                  <a:srgbClr val="3366FF"/>
                </a:solidFill>
              </a:rPr>
              <a:t> communication </a:t>
            </a:r>
            <a:r>
              <a:rPr lang="en-US" altLang="en-US" dirty="0"/>
              <a:t>(</a:t>
            </a:r>
            <a:r>
              <a:rPr lang="en-US" altLang="en-US" b="1" dirty="0">
                <a:solidFill>
                  <a:srgbClr val="3366FF"/>
                </a:solidFill>
              </a:rPr>
              <a:t>IPC</a:t>
            </a:r>
            <a:r>
              <a:rPr lang="en-US" altLang="en-US" dirty="0"/>
              <a:t>)</a:t>
            </a:r>
          </a:p>
          <a:p>
            <a:r>
              <a:rPr lang="en-US" altLang="en-US" dirty="0"/>
              <a:t>Two models of IPC</a:t>
            </a:r>
          </a:p>
          <a:p>
            <a:pPr lvl="1"/>
            <a:r>
              <a:rPr lang="en-US" altLang="en-US" b="1" dirty="0">
                <a:solidFill>
                  <a:srgbClr val="3366FF"/>
                </a:solidFill>
              </a:rPr>
              <a:t>Shared memory</a:t>
            </a:r>
          </a:p>
          <a:p>
            <a:pPr lvl="1"/>
            <a:r>
              <a:rPr lang="en-US" altLang="en-US" b="1" dirty="0">
                <a:solidFill>
                  <a:srgbClr val="3366FF"/>
                </a:solidFill>
              </a:rPr>
              <a:t>Message passing</a:t>
            </a:r>
          </a:p>
          <a:p>
            <a:pPr lvl="1"/>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Communications Models </a:t>
            </a:r>
          </a:p>
        </p:txBody>
      </p:sp>
      <p:pic>
        <p:nvPicPr>
          <p:cNvPr id="32771" name="Picture 1" descr="3_12.pdf"/>
          <p:cNvPicPr>
            <a:picLocks noChangeAspect="1"/>
          </p:cNvPicPr>
          <p:nvPr/>
        </p:nvPicPr>
        <p:blipFill>
          <a:blip r:embed="rId3"/>
          <a:srcRect/>
          <a:stretch>
            <a:fillRect/>
          </a:stretch>
        </p:blipFill>
        <p:spPr bwMode="auto">
          <a:xfrm>
            <a:off x="1624013" y="1725613"/>
            <a:ext cx="6100762" cy="4324350"/>
          </a:xfrm>
          <a:prstGeom prst="rect">
            <a:avLst/>
          </a:prstGeom>
          <a:noFill/>
          <a:ln w="9525">
            <a:noFill/>
            <a:miter lim="800000"/>
            <a:headEnd/>
            <a:tailEnd/>
          </a:ln>
        </p:spPr>
      </p:pic>
      <p:sp>
        <p:nvSpPr>
          <p:cNvPr id="32772" name="Rectangle 3"/>
          <p:cNvSpPr>
            <a:spLocks noChangeArrowheads="1"/>
          </p:cNvSpPr>
          <p:nvPr/>
        </p:nvSpPr>
        <p:spPr bwMode="auto">
          <a:xfrm>
            <a:off x="969963" y="1143000"/>
            <a:ext cx="6372225" cy="368300"/>
          </a:xfrm>
          <a:prstGeom prst="rect">
            <a:avLst/>
          </a:prstGeom>
          <a:noFill/>
          <a:ln w="9525">
            <a:noFill/>
            <a:miter lim="800000"/>
            <a:headEnd/>
            <a:tailEnd/>
          </a:ln>
        </p:spPr>
        <p:txBody>
          <a:bodyPr>
            <a:spAutoFit/>
          </a:bodyPr>
          <a:lstStyle/>
          <a:p>
            <a:r>
              <a:rPr lang="en-US" altLang="en-US" b="1">
                <a:solidFill>
                  <a:srgbClr val="000000"/>
                </a:solidFill>
                <a:latin typeface="Courier New" pitchFamily="49" charset="0"/>
                <a:cs typeface="Courier New" pitchFamily="49" charset="0"/>
              </a:rPr>
              <a:t>(</a:t>
            </a:r>
            <a:r>
              <a:rPr lang="en-US" altLang="en-US">
                <a:solidFill>
                  <a:srgbClr val="000000"/>
                </a:solidFill>
                <a:latin typeface="Courier New" pitchFamily="49" charset="0"/>
                <a:cs typeface="Courier New" pitchFamily="49" charset="0"/>
              </a:rPr>
              <a:t>a) Message passing.  (b) shared memory. </a:t>
            </a:r>
            <a:r>
              <a:rPr lang="en-US" altLang="en-US">
                <a:cs typeface="Courier New" pitchFamily="49" charset="0"/>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60450" y="277813"/>
            <a:ext cx="7626350" cy="576262"/>
          </a:xfrm>
        </p:spPr>
        <p:txBody>
          <a:bodyPr>
            <a:normAutofit fontScale="90000"/>
          </a:bodyPr>
          <a:lstStyle/>
          <a:p>
            <a:pPr eaLnBrk="1" hangingPunct="1"/>
            <a:r>
              <a:rPr lang="en-US"/>
              <a:t>Cooperating Processes</a:t>
            </a:r>
          </a:p>
        </p:txBody>
      </p:sp>
      <p:sp>
        <p:nvSpPr>
          <p:cNvPr id="33795" name="Rectangle 3"/>
          <p:cNvSpPr>
            <a:spLocks noGrp="1" noChangeArrowheads="1"/>
          </p:cNvSpPr>
          <p:nvPr>
            <p:ph type="body" idx="1"/>
          </p:nvPr>
        </p:nvSpPr>
        <p:spPr>
          <a:xfrm>
            <a:off x="806450" y="1233488"/>
            <a:ext cx="7529513" cy="4530725"/>
          </a:xfrm>
        </p:spPr>
        <p:txBody>
          <a:bodyPr>
            <a:normAutofit fontScale="92500"/>
          </a:bodyPr>
          <a:lstStyle/>
          <a:p>
            <a:r>
              <a:rPr lang="en-US" b="1" i="1"/>
              <a:t>Independent</a:t>
            </a:r>
            <a:r>
              <a:rPr lang="en-US"/>
              <a:t> process cannot affect or be affected by the execution of another process</a:t>
            </a:r>
          </a:p>
          <a:p>
            <a:r>
              <a:rPr lang="en-US" b="1" i="1">
                <a:solidFill>
                  <a:srgbClr val="000000"/>
                </a:solidFill>
              </a:rPr>
              <a:t>Cooperating</a:t>
            </a:r>
            <a:r>
              <a:rPr lang="en-US"/>
              <a:t> process can affect or be affected by the execution of another process</a:t>
            </a:r>
          </a:p>
          <a:p>
            <a:r>
              <a:rPr lang="en-US"/>
              <a:t>Advantages of process cooperation</a:t>
            </a:r>
          </a:p>
          <a:p>
            <a:pPr lvl="1"/>
            <a:r>
              <a:rPr lang="en-US"/>
              <a:t>Information sharing </a:t>
            </a:r>
          </a:p>
          <a:p>
            <a:pPr lvl="1"/>
            <a:r>
              <a:rPr lang="en-US"/>
              <a:t>Computation speed-up</a:t>
            </a:r>
          </a:p>
          <a:p>
            <a:pPr lvl="1"/>
            <a:r>
              <a:rPr lang="en-US"/>
              <a:t>Modularity</a:t>
            </a:r>
          </a:p>
          <a:p>
            <a:pPr lvl="1"/>
            <a:r>
              <a:rPr lang="en-US"/>
              <a:t>Convenience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49300" y="247650"/>
            <a:ext cx="7937500" cy="576263"/>
          </a:xfrm>
        </p:spPr>
        <p:txBody>
          <a:bodyPr>
            <a:normAutofit fontScale="90000"/>
          </a:bodyPr>
          <a:lstStyle/>
          <a:p>
            <a:pPr eaLnBrk="1" hangingPunct="1"/>
            <a:r>
              <a:rPr lang="en-US"/>
              <a:t>Producer-Consumer Problem</a:t>
            </a:r>
          </a:p>
        </p:txBody>
      </p:sp>
      <p:sp>
        <p:nvSpPr>
          <p:cNvPr id="34819" name="Rectangle 3"/>
          <p:cNvSpPr>
            <a:spLocks noGrp="1" noChangeArrowheads="1"/>
          </p:cNvSpPr>
          <p:nvPr>
            <p:ph type="body" idx="1"/>
          </p:nvPr>
        </p:nvSpPr>
        <p:spPr>
          <a:xfrm>
            <a:off x="842963" y="1185863"/>
            <a:ext cx="6667500" cy="4498975"/>
          </a:xfrm>
        </p:spPr>
        <p:txBody>
          <a:bodyPr/>
          <a:lstStyle/>
          <a:p>
            <a:r>
              <a:rPr lang="en-US"/>
              <a:t>Paradigm for cooperating processes, </a:t>
            </a:r>
            <a:r>
              <a:rPr lang="en-US" i="1"/>
              <a:t>producer</a:t>
            </a:r>
            <a:r>
              <a:rPr lang="en-US"/>
              <a:t> process produces information that is consumed by a </a:t>
            </a:r>
            <a:r>
              <a:rPr lang="en-US" i="1"/>
              <a:t>consumer</a:t>
            </a:r>
            <a:r>
              <a:rPr lang="en-US"/>
              <a:t> process</a:t>
            </a:r>
          </a:p>
          <a:p>
            <a:pPr lvl="1"/>
            <a:r>
              <a:rPr lang="en-US" b="1">
                <a:solidFill>
                  <a:srgbClr val="3366FF"/>
                </a:solidFill>
              </a:rPr>
              <a:t>unbounded-buffer </a:t>
            </a:r>
            <a:r>
              <a:rPr lang="en-US"/>
              <a:t>places no practical limit on the size of the buffer</a:t>
            </a:r>
          </a:p>
          <a:p>
            <a:pPr lvl="1"/>
            <a:r>
              <a:rPr lang="en-US" b="1">
                <a:solidFill>
                  <a:srgbClr val="3366FF"/>
                </a:solidFill>
              </a:rPr>
              <a:t>bounded-buffer </a:t>
            </a:r>
            <a:r>
              <a:rPr lang="en-US"/>
              <a:t>assumes that there is a fixed buffer size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46163" y="300038"/>
            <a:ext cx="8074025" cy="457200"/>
          </a:xfrm>
        </p:spPr>
        <p:txBody>
          <a:bodyPr>
            <a:normAutofit fontScale="90000"/>
          </a:bodyPr>
          <a:lstStyle/>
          <a:p>
            <a:pPr eaLnBrk="1" hangingPunct="1"/>
            <a:r>
              <a:rPr lang="en-US" sz="2800"/>
              <a:t>Bounded-Buffer – Shared-Memory Solution</a:t>
            </a:r>
          </a:p>
        </p:txBody>
      </p:sp>
      <p:sp>
        <p:nvSpPr>
          <p:cNvPr id="35843" name="Rectangle 3"/>
          <p:cNvSpPr>
            <a:spLocks noGrp="1" noChangeArrowheads="1"/>
          </p:cNvSpPr>
          <p:nvPr>
            <p:ph type="body" idx="1"/>
          </p:nvPr>
        </p:nvSpPr>
        <p:spPr>
          <a:xfrm>
            <a:off x="1195388" y="1203325"/>
            <a:ext cx="7131050" cy="4700588"/>
          </a:xfrm>
        </p:spPr>
        <p:txBody>
          <a:bodyPr/>
          <a:lstStyle/>
          <a:p>
            <a:r>
              <a:rPr lang="en-US" sz="1600"/>
              <a:t>Shared data</a:t>
            </a:r>
          </a:p>
          <a:p>
            <a:pPr marL="1598613" lvl="3">
              <a:buFontTx/>
              <a:buNone/>
            </a:pPr>
            <a:r>
              <a:rPr lang="en-US" sz="1600">
                <a:latin typeface="Courier New" pitchFamily="49" charset="0"/>
                <a:cs typeface="Courier New" pitchFamily="49" charset="0"/>
              </a:rPr>
              <a:t>#define BUFFER_SIZE 10</a:t>
            </a:r>
          </a:p>
          <a:p>
            <a:pPr marL="1598613" lvl="3">
              <a:buFontTx/>
              <a:buNone/>
            </a:pPr>
            <a:r>
              <a:rPr lang="en-US" sz="1600">
                <a:latin typeface="Courier New" pitchFamily="49" charset="0"/>
                <a:cs typeface="Courier New" pitchFamily="49" charset="0"/>
              </a:rPr>
              <a:t>typedef struct {</a:t>
            </a:r>
          </a:p>
          <a:p>
            <a:pPr marL="1598613" lvl="3">
              <a:buFontTx/>
              <a:buNone/>
            </a:pPr>
            <a:r>
              <a:rPr lang="en-US" sz="1600">
                <a:latin typeface="Courier New" pitchFamily="49" charset="0"/>
                <a:cs typeface="Courier New" pitchFamily="49" charset="0"/>
              </a:rPr>
              <a:t>	. . .</a:t>
            </a:r>
          </a:p>
          <a:p>
            <a:pPr marL="1598613" lvl="3">
              <a:buFontTx/>
              <a:buNone/>
            </a:pPr>
            <a:r>
              <a:rPr lang="en-US" sz="1600">
                <a:latin typeface="Courier New" pitchFamily="49" charset="0"/>
                <a:cs typeface="Courier New" pitchFamily="49" charset="0"/>
              </a:rPr>
              <a:t>} item;</a:t>
            </a:r>
          </a:p>
          <a:p>
            <a:pPr marL="1598613" lvl="3">
              <a:buFontTx/>
              <a:buNone/>
            </a:pPr>
            <a:endParaRPr lang="en-US" sz="1600">
              <a:latin typeface="Courier New" pitchFamily="49" charset="0"/>
              <a:cs typeface="Courier New" pitchFamily="49" charset="0"/>
            </a:endParaRPr>
          </a:p>
          <a:p>
            <a:pPr marL="1598613" lvl="3">
              <a:buFontTx/>
              <a:buNone/>
            </a:pPr>
            <a:r>
              <a:rPr lang="en-US" sz="1600">
                <a:latin typeface="Courier New" pitchFamily="49" charset="0"/>
                <a:cs typeface="Courier New" pitchFamily="49" charset="0"/>
              </a:rPr>
              <a:t>item buffer[BUFFER_SIZE];</a:t>
            </a:r>
          </a:p>
          <a:p>
            <a:pPr marL="1598613" lvl="3">
              <a:buFontTx/>
              <a:buNone/>
            </a:pPr>
            <a:r>
              <a:rPr lang="en-US" sz="1600">
                <a:latin typeface="Courier New" pitchFamily="49" charset="0"/>
                <a:cs typeface="Courier New" pitchFamily="49" charset="0"/>
              </a:rPr>
              <a:t>int in = 0;</a:t>
            </a:r>
          </a:p>
          <a:p>
            <a:pPr marL="1598613" lvl="3">
              <a:buFontTx/>
              <a:buNone/>
            </a:pPr>
            <a:r>
              <a:rPr lang="en-US" sz="1600">
                <a:latin typeface="Courier New" pitchFamily="49" charset="0"/>
                <a:cs typeface="Courier New" pitchFamily="49" charset="0"/>
              </a:rPr>
              <a:t>int out = 0;</a:t>
            </a:r>
          </a:p>
          <a:p>
            <a:pPr marL="1598613" lvl="3">
              <a:buFontTx/>
              <a:buNone/>
            </a:pPr>
            <a:endParaRPr lang="en-US" sz="1600"/>
          </a:p>
          <a:p>
            <a:r>
              <a:rPr lang="en-US" sz="1600"/>
              <a:t>Solution is correct, but can only use BUFFER_SIZE-1 elements</a:t>
            </a:r>
          </a:p>
          <a:p>
            <a:pPr marL="1598613" lvl="3">
              <a:buFontTx/>
              <a:buNone/>
            </a:pPr>
            <a:endParaRPr lang="en-US" sz="20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76388" y="155575"/>
            <a:ext cx="6107112" cy="576263"/>
          </a:xfrm>
        </p:spPr>
        <p:txBody>
          <a:bodyPr>
            <a:normAutofit fontScale="90000"/>
          </a:bodyPr>
          <a:lstStyle/>
          <a:p>
            <a:pPr eaLnBrk="1" hangingPunct="1"/>
            <a:r>
              <a:rPr lang="en-US" altLang="en-US"/>
              <a:t>Process Concept (Cont.)</a:t>
            </a:r>
          </a:p>
        </p:txBody>
      </p:sp>
      <p:sp>
        <p:nvSpPr>
          <p:cNvPr id="7171" name="Rectangle 3"/>
          <p:cNvSpPr>
            <a:spLocks noGrp="1" noChangeArrowheads="1"/>
          </p:cNvSpPr>
          <p:nvPr>
            <p:ph type="body" idx="1"/>
          </p:nvPr>
        </p:nvSpPr>
        <p:spPr>
          <a:xfrm>
            <a:off x="933450" y="1041400"/>
            <a:ext cx="7164388" cy="4786313"/>
          </a:xfrm>
        </p:spPr>
        <p:txBody>
          <a:bodyPr>
            <a:normAutofit lnSpcReduction="10000"/>
          </a:bodyPr>
          <a:lstStyle/>
          <a:p>
            <a:r>
              <a:rPr lang="en-US" altLang="en-US"/>
              <a:t>Program is </a:t>
            </a:r>
            <a:r>
              <a:rPr lang="en-US" altLang="en-US" b="1" i="1"/>
              <a:t>passive</a:t>
            </a:r>
            <a:r>
              <a:rPr lang="en-US" altLang="en-US"/>
              <a:t> entity stored on disk (</a:t>
            </a:r>
            <a:r>
              <a:rPr lang="en-US" altLang="en-US" b="1">
                <a:solidFill>
                  <a:srgbClr val="3366FF"/>
                </a:solidFill>
              </a:rPr>
              <a:t>executable file</a:t>
            </a:r>
            <a:r>
              <a:rPr lang="en-US" altLang="en-US"/>
              <a:t>), process is </a:t>
            </a:r>
            <a:r>
              <a:rPr lang="en-US" altLang="en-US" b="1" i="1"/>
              <a:t>active </a:t>
            </a:r>
          </a:p>
          <a:p>
            <a:pPr lvl="1"/>
            <a:r>
              <a:rPr lang="en-US" altLang="en-US"/>
              <a:t>Program becomes process when executable file loaded into memory</a:t>
            </a:r>
          </a:p>
          <a:p>
            <a:r>
              <a:rPr lang="en-US" altLang="en-US"/>
              <a:t>Execution of program started via GUI mouse clicks, command line entry of its name, etc</a:t>
            </a:r>
          </a:p>
          <a:p>
            <a:r>
              <a:rPr lang="en-US" altLang="en-US"/>
              <a:t>One program can be several processes</a:t>
            </a:r>
          </a:p>
          <a:p>
            <a:pPr lvl="1"/>
            <a:r>
              <a:rPr lang="en-US" altLang="en-US"/>
              <a:t>Consider multiple users executing the same program</a:t>
            </a:r>
          </a:p>
          <a:p>
            <a:pPr>
              <a:lnSpc>
                <a:spcPct val="90000"/>
              </a:lnSpc>
            </a:pPr>
            <a:endParaRPr lang="en-US" altLang="en-US"/>
          </a:p>
          <a:p>
            <a:pPr>
              <a:lnSpc>
                <a:spcPct val="90000"/>
              </a:lnSpc>
              <a:buFont typeface="Monotype Sorts" pitchFamily="-84" charset="2"/>
              <a:buNone/>
            </a:pP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117600" y="203200"/>
            <a:ext cx="7569200" cy="576263"/>
          </a:xfrm>
        </p:spPr>
        <p:txBody>
          <a:bodyPr>
            <a:normAutofit fontScale="90000"/>
          </a:bodyPr>
          <a:lstStyle/>
          <a:p>
            <a:pPr eaLnBrk="1" hangingPunct="1"/>
            <a:r>
              <a:rPr lang="en-US"/>
              <a:t>Bounded-Buffer – Producer</a:t>
            </a:r>
          </a:p>
        </p:txBody>
      </p:sp>
      <p:sp>
        <p:nvSpPr>
          <p:cNvPr id="33795" name="Rectangle 3"/>
          <p:cNvSpPr>
            <a:spLocks noGrp="1" noChangeArrowheads="1"/>
          </p:cNvSpPr>
          <p:nvPr>
            <p:ph type="body" idx="1"/>
          </p:nvPr>
        </p:nvSpPr>
        <p:spPr>
          <a:xfrm>
            <a:off x="1603375" y="1014413"/>
            <a:ext cx="6940550" cy="4483100"/>
          </a:xfrm>
        </p:spPr>
        <p:txBody>
          <a:bodyPr/>
          <a:lstStyle/>
          <a:p>
            <a:pPr>
              <a:buFont typeface="Monotype Sorts" charset="0"/>
              <a:buNone/>
              <a:defRPr/>
            </a:pPr>
            <a:endParaRPr lang="en-US" sz="1600" dirty="0">
              <a:latin typeface="Monaco" charset="0"/>
              <a:ea typeface="ＭＳ Ｐゴシック" charset="0"/>
              <a:cs typeface="ＭＳ Ｐゴシック" charset="0"/>
            </a:endParaRPr>
          </a:p>
          <a:p>
            <a:pPr marL="0" indent="0">
              <a:buFont typeface="Monotype Sorts" pitchFamily="-84" charset="2"/>
              <a:buNone/>
              <a:defRPr/>
            </a:pPr>
            <a:r>
              <a:rPr lang="en-US" sz="1600" dirty="0"/>
              <a:t>item </a:t>
            </a:r>
            <a:r>
              <a:rPr lang="en-US" sz="1600" dirty="0" err="1"/>
              <a:t>next_produced</a:t>
            </a:r>
            <a:r>
              <a:rPr lang="en-US" sz="1600" dirty="0"/>
              <a:t>; </a:t>
            </a:r>
          </a:p>
          <a:p>
            <a:pPr marL="0" indent="0">
              <a:buFont typeface="Monotype Sorts" pitchFamily="-84" charset="2"/>
              <a:buNone/>
              <a:defRPr/>
            </a:pPr>
            <a:r>
              <a:rPr lang="en-US" sz="1600" dirty="0"/>
              <a:t>while (true) { </a:t>
            </a:r>
          </a:p>
          <a:p>
            <a:pPr marL="0" indent="0">
              <a:buFont typeface="Monotype Sorts" pitchFamily="-84" charset="2"/>
              <a:buNone/>
              <a:defRPr/>
            </a:pPr>
            <a:r>
              <a:rPr lang="en-US" sz="1600" dirty="0"/>
              <a:t>	/* produce an item in next produced */ </a:t>
            </a:r>
          </a:p>
          <a:p>
            <a:pPr marL="0" indent="0">
              <a:buFont typeface="Monotype Sorts" pitchFamily="-84" charset="2"/>
              <a:buNone/>
              <a:defRPr/>
            </a:pPr>
            <a:r>
              <a:rPr lang="en-US" sz="1600" dirty="0"/>
              <a:t>	while (((in + 1) % BUFFER_SIZE) == out) </a:t>
            </a:r>
          </a:p>
          <a:p>
            <a:pPr marL="0" indent="0">
              <a:buFont typeface="Monotype Sorts" pitchFamily="-84" charset="2"/>
              <a:buNone/>
              <a:defRPr/>
            </a:pPr>
            <a:r>
              <a:rPr lang="en-US" sz="1600" dirty="0"/>
              <a:t>		; /* do nothing */ </a:t>
            </a:r>
          </a:p>
          <a:p>
            <a:pPr marL="0" indent="0">
              <a:buFont typeface="Monotype Sorts" pitchFamily="-84" charset="2"/>
              <a:buNone/>
              <a:defRPr/>
            </a:pPr>
            <a:r>
              <a:rPr lang="en-US" sz="1600" dirty="0"/>
              <a:t>	buffer[in] = </a:t>
            </a:r>
            <a:r>
              <a:rPr lang="en-US" sz="1600" dirty="0" err="1"/>
              <a:t>next_produced</a:t>
            </a:r>
            <a:r>
              <a:rPr lang="en-US" sz="1600" dirty="0"/>
              <a:t>; </a:t>
            </a:r>
          </a:p>
          <a:p>
            <a:pPr marL="0" indent="0">
              <a:buFont typeface="Monotype Sorts" pitchFamily="-84" charset="2"/>
              <a:buNone/>
              <a:defRPr/>
            </a:pPr>
            <a:r>
              <a:rPr lang="en-US" sz="1600" dirty="0"/>
              <a:t>	in = (in + 1) % BUFFER_SIZE; </a:t>
            </a:r>
          </a:p>
          <a:p>
            <a:pPr marL="0" indent="0">
              <a:buFont typeface="Monotype Sorts" pitchFamily="-84" charset="2"/>
              <a:buNone/>
              <a:defRPr/>
            </a:pPr>
            <a:r>
              <a:rPr lang="en-US" sz="1600" dirty="0"/>
              <a:t>} </a:t>
            </a:r>
          </a:p>
          <a:p>
            <a:pPr>
              <a:buFont typeface="Monotype Sorts" charset="0"/>
              <a:buNone/>
              <a:defRPr/>
            </a:pPr>
            <a:endParaRPr lang="en-US" sz="2000" dirty="0">
              <a:latin typeface="Monaco" charset="0"/>
              <a:ea typeface="ＭＳ Ｐゴシック" charset="0"/>
              <a:cs typeface="ＭＳ Ｐゴシック" charset="0"/>
            </a:endParaRPr>
          </a:p>
          <a:p>
            <a:pPr>
              <a:buFont typeface="Monotype Sorts" charset="0"/>
              <a:buNone/>
              <a:defRPr/>
            </a:pPr>
            <a:endParaRPr lang="en-US" sz="2000" dirty="0">
              <a:ea typeface="ＭＳ Ｐゴシック" charset="0"/>
              <a:cs typeface="ＭＳ Ｐゴシック" charset="0"/>
            </a:endParaRPr>
          </a:p>
          <a:p>
            <a:pPr>
              <a:buFont typeface="Monotype Sorts" charset="0"/>
              <a:buNone/>
              <a:defRPr/>
            </a:pPr>
            <a:r>
              <a:rPr lang="en-US" sz="1400" dirty="0">
                <a:ea typeface="ＭＳ Ｐゴシック" charset="0"/>
                <a:cs typeface="ＭＳ Ｐゴシック" charset="0"/>
              </a:rPr>
              <a:t>	</a:t>
            </a:r>
          </a:p>
          <a:p>
            <a:pPr marL="7168674" lvl="4">
              <a:buFontTx/>
              <a:buNone/>
              <a:defRPr/>
            </a:pPr>
            <a:endParaRPr lang="en-US" sz="1100" dirty="0">
              <a:ea typeface="ＭＳ Ｐゴシック"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03200"/>
            <a:ext cx="8229600" cy="576263"/>
          </a:xfrm>
        </p:spPr>
        <p:txBody>
          <a:bodyPr>
            <a:normAutofit fontScale="90000"/>
          </a:bodyPr>
          <a:lstStyle/>
          <a:p>
            <a:pPr eaLnBrk="1" hangingPunct="1"/>
            <a:r>
              <a:rPr lang="en-US"/>
              <a:t>Bounded Buffer – Consumer</a:t>
            </a:r>
          </a:p>
        </p:txBody>
      </p:sp>
      <p:sp>
        <p:nvSpPr>
          <p:cNvPr id="37891" name="Rectangle 3"/>
          <p:cNvSpPr>
            <a:spLocks noGrp="1" noChangeArrowheads="1"/>
          </p:cNvSpPr>
          <p:nvPr>
            <p:ph type="body" idx="1"/>
          </p:nvPr>
        </p:nvSpPr>
        <p:spPr>
          <a:xfrm>
            <a:off x="1649413" y="1219200"/>
            <a:ext cx="6894512" cy="4411663"/>
          </a:xfrm>
        </p:spPr>
        <p:txBody>
          <a:bodyPr/>
          <a:lstStyle/>
          <a:p>
            <a:pPr marL="0" indent="0">
              <a:buFont typeface="Monotype Sorts" pitchFamily="-84" charset="2"/>
              <a:buNone/>
            </a:pPr>
            <a:r>
              <a:rPr lang="en-US" sz="1600">
                <a:latin typeface="Courier New" pitchFamily="49" charset="0"/>
                <a:cs typeface="Courier New" pitchFamily="49" charset="0"/>
              </a:rPr>
              <a:t>item next_consumed; </a:t>
            </a:r>
          </a:p>
          <a:p>
            <a:pPr marL="0" indent="0">
              <a:buFont typeface="Monotype Sorts" pitchFamily="-84" charset="2"/>
              <a:buNone/>
            </a:pPr>
            <a:r>
              <a:rPr lang="en-US" sz="1600">
                <a:latin typeface="Courier New" pitchFamily="49" charset="0"/>
                <a:cs typeface="Courier New" pitchFamily="49" charset="0"/>
              </a:rPr>
              <a:t>while (true) {</a:t>
            </a:r>
            <a:br>
              <a:rPr lang="en-US" sz="1600">
                <a:latin typeface="Courier New" pitchFamily="49" charset="0"/>
                <a:cs typeface="Courier New" pitchFamily="49" charset="0"/>
              </a:rPr>
            </a:br>
            <a:r>
              <a:rPr lang="en-US" sz="1600">
                <a:latin typeface="Courier New" pitchFamily="49" charset="0"/>
                <a:cs typeface="Courier New" pitchFamily="49" charset="0"/>
              </a:rPr>
              <a:t>	while (in == out) </a:t>
            </a:r>
          </a:p>
          <a:p>
            <a:pPr marL="0" indent="0">
              <a:buFont typeface="Monotype Sorts" pitchFamily="-84" charset="2"/>
              <a:buNone/>
            </a:pPr>
            <a:r>
              <a:rPr lang="en-US" sz="1600">
                <a:latin typeface="Courier New" pitchFamily="49" charset="0"/>
                <a:cs typeface="Courier New" pitchFamily="49" charset="0"/>
              </a:rPr>
              <a:t>		; /* do nothing */</a:t>
            </a:r>
            <a:br>
              <a:rPr lang="en-US" sz="1600">
                <a:latin typeface="Courier New" pitchFamily="49" charset="0"/>
                <a:cs typeface="Courier New" pitchFamily="49" charset="0"/>
              </a:rPr>
            </a:br>
            <a:r>
              <a:rPr lang="en-US" sz="1600">
                <a:latin typeface="Courier New" pitchFamily="49" charset="0"/>
                <a:cs typeface="Courier New" pitchFamily="49" charset="0"/>
              </a:rPr>
              <a:t>	next_consumed = buffer[out]; </a:t>
            </a:r>
          </a:p>
          <a:p>
            <a:pPr marL="0" indent="0">
              <a:buFont typeface="Monotype Sorts" pitchFamily="-84" charset="2"/>
              <a:buNone/>
            </a:pPr>
            <a:r>
              <a:rPr lang="en-US" sz="1600">
                <a:latin typeface="Courier New" pitchFamily="49" charset="0"/>
                <a:cs typeface="Courier New" pitchFamily="49" charset="0"/>
              </a:rPr>
              <a:t>	out = (out + 1) % BUFFER_SIZE;</a:t>
            </a:r>
            <a:br>
              <a:rPr lang="en-US" sz="1600">
                <a:latin typeface="Courier New" pitchFamily="49" charset="0"/>
                <a:cs typeface="Courier New" pitchFamily="49" charset="0"/>
              </a:rPr>
            </a:br>
            <a:endParaRPr lang="en-US" sz="1600">
              <a:latin typeface="Courier New" pitchFamily="49" charset="0"/>
              <a:cs typeface="Courier New" pitchFamily="49" charset="0"/>
            </a:endParaRPr>
          </a:p>
          <a:p>
            <a:pPr marL="0" indent="0">
              <a:buFont typeface="Monotype Sorts" pitchFamily="-84" charset="2"/>
              <a:buNone/>
            </a:pPr>
            <a:r>
              <a:rPr lang="en-US" sz="1600">
                <a:latin typeface="Courier New" pitchFamily="49" charset="0"/>
                <a:cs typeface="Courier New" pitchFamily="49" charset="0"/>
              </a:rPr>
              <a:t>	/* consume the item in next consumed */ </a:t>
            </a:r>
          </a:p>
          <a:p>
            <a:pPr marL="0" indent="0">
              <a:buFont typeface="Monotype Sorts" pitchFamily="-84" charset="2"/>
              <a:buNone/>
            </a:pPr>
            <a:r>
              <a:rPr lang="en-US" sz="1600">
                <a:latin typeface="Courier New" pitchFamily="49" charset="0"/>
                <a:cs typeface="Courier New" pitchFamily="49" charset="0"/>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57275" y="95250"/>
            <a:ext cx="8229600" cy="576263"/>
          </a:xfrm>
        </p:spPr>
        <p:txBody>
          <a:bodyPr/>
          <a:lstStyle/>
          <a:p>
            <a:pPr eaLnBrk="1" hangingPunct="1"/>
            <a:r>
              <a:rPr lang="en-US" altLang="en-US" sz="2500"/>
              <a:t>Interprocess Communication –  Shared Memory</a:t>
            </a:r>
          </a:p>
        </p:txBody>
      </p:sp>
      <p:sp>
        <p:nvSpPr>
          <p:cNvPr id="38915" name="Rectangle 3"/>
          <p:cNvSpPr>
            <a:spLocks noGrp="1" noChangeArrowheads="1"/>
          </p:cNvSpPr>
          <p:nvPr>
            <p:ph type="body" idx="1"/>
          </p:nvPr>
        </p:nvSpPr>
        <p:spPr>
          <a:xfrm>
            <a:off x="898525" y="1233488"/>
            <a:ext cx="6621463" cy="4530725"/>
          </a:xfrm>
        </p:spPr>
        <p:txBody>
          <a:bodyPr>
            <a:normAutofit fontScale="92500"/>
          </a:bodyPr>
          <a:lstStyle/>
          <a:p>
            <a:pPr>
              <a:lnSpc>
                <a:spcPct val="90000"/>
              </a:lnSpc>
            </a:pPr>
            <a:r>
              <a:rPr lang="en-US" altLang="en-US" dirty="0"/>
              <a:t>An area of memory shared among the processes that wish to communicate</a:t>
            </a:r>
          </a:p>
          <a:p>
            <a:pPr>
              <a:lnSpc>
                <a:spcPct val="90000"/>
              </a:lnSpc>
            </a:pPr>
            <a:r>
              <a:rPr lang="en-US" altLang="en-US" dirty="0"/>
              <a:t>The communication is under the control of the users processes not the operating system.</a:t>
            </a:r>
          </a:p>
          <a:p>
            <a:pPr>
              <a:lnSpc>
                <a:spcPct val="90000"/>
              </a:lnSpc>
            </a:pPr>
            <a:r>
              <a:rPr lang="en-US" altLang="en-US" dirty="0"/>
              <a:t>Major issues is to provide mechanism that will allow the user processes to synchronize their actions when they access shared memory. </a:t>
            </a:r>
          </a:p>
          <a:p>
            <a:pPr>
              <a:lnSpc>
                <a:spcPct val="90000"/>
              </a:lnSpc>
              <a:buNone/>
            </a:pPr>
            <a:endParaRPr lang="en-US" altLang="en-US" dirty="0"/>
          </a:p>
          <a:p>
            <a:pPr>
              <a:lnSpc>
                <a:spcPct val="90000"/>
              </a:lnSpc>
            </a:pPr>
            <a:endParaRPr lang="en-US" altLang="en-US" dirty="0"/>
          </a:p>
          <a:p>
            <a:pPr lvl="1">
              <a:lnSpc>
                <a:spcPct val="90000"/>
              </a:lnSpc>
              <a:buFont typeface="Monotype Sorts" pitchFamily="-84" charset="2"/>
              <a:buNone/>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57275" y="127000"/>
            <a:ext cx="8229600" cy="576263"/>
          </a:xfrm>
        </p:spPr>
        <p:txBody>
          <a:bodyPr/>
          <a:lstStyle/>
          <a:p>
            <a:pPr eaLnBrk="1" hangingPunct="1"/>
            <a:r>
              <a:rPr lang="en-US" altLang="en-US" sz="2500"/>
              <a:t>Interprocess Communication – Message Passing</a:t>
            </a:r>
          </a:p>
        </p:txBody>
      </p:sp>
      <p:sp>
        <p:nvSpPr>
          <p:cNvPr id="39939" name="Rectangle 3"/>
          <p:cNvSpPr>
            <a:spLocks noGrp="1" noChangeArrowheads="1"/>
          </p:cNvSpPr>
          <p:nvPr>
            <p:ph type="body" idx="1"/>
          </p:nvPr>
        </p:nvSpPr>
        <p:spPr>
          <a:xfrm>
            <a:off x="885825" y="1201738"/>
            <a:ext cx="6934200" cy="4530725"/>
          </a:xfrm>
        </p:spPr>
        <p:txBody>
          <a:bodyPr>
            <a:normAutofit fontScale="92500" lnSpcReduction="20000"/>
          </a:bodyPr>
          <a:lstStyle/>
          <a:p>
            <a:pPr>
              <a:lnSpc>
                <a:spcPct val="90000"/>
              </a:lnSpc>
            </a:pPr>
            <a:r>
              <a:rPr lang="en-US" altLang="en-US"/>
              <a:t>Mechanism for processes to communicate and to synchronize their actions</a:t>
            </a:r>
          </a:p>
          <a:p>
            <a:pPr>
              <a:lnSpc>
                <a:spcPct val="90000"/>
              </a:lnSpc>
            </a:pPr>
            <a:endParaRPr lang="en-US" altLang="en-US" sz="800"/>
          </a:p>
          <a:p>
            <a:pPr>
              <a:lnSpc>
                <a:spcPct val="90000"/>
              </a:lnSpc>
            </a:pPr>
            <a:r>
              <a:rPr lang="en-US" altLang="en-US"/>
              <a:t>Message system – processes communicate with each other without resorting to shared variables</a:t>
            </a:r>
          </a:p>
          <a:p>
            <a:pPr>
              <a:lnSpc>
                <a:spcPct val="90000"/>
              </a:lnSpc>
            </a:pPr>
            <a:endParaRPr lang="en-US" altLang="en-US" sz="800"/>
          </a:p>
          <a:p>
            <a:pPr>
              <a:lnSpc>
                <a:spcPct val="90000"/>
              </a:lnSpc>
            </a:pPr>
            <a:r>
              <a:rPr lang="en-US" altLang="en-US"/>
              <a:t>IPC facility provides two operations:</a:t>
            </a:r>
          </a:p>
          <a:p>
            <a:pPr lvl="1">
              <a:lnSpc>
                <a:spcPct val="90000"/>
              </a:lnSpc>
            </a:pPr>
            <a:r>
              <a:rPr lang="en-US" altLang="en-US" b="1">
                <a:latin typeface="Courier New" pitchFamily="49" charset="0"/>
                <a:cs typeface="Courier New" pitchFamily="49" charset="0"/>
              </a:rPr>
              <a:t>send</a:t>
            </a:r>
            <a:r>
              <a:rPr lang="en-US" altLang="en-US"/>
              <a:t>(</a:t>
            </a:r>
            <a:r>
              <a:rPr lang="en-US" altLang="en-US" i="1"/>
              <a:t>message</a:t>
            </a:r>
            <a:r>
              <a:rPr lang="en-US" altLang="en-US"/>
              <a:t>)</a:t>
            </a:r>
          </a:p>
          <a:p>
            <a:pPr lvl="1">
              <a:lnSpc>
                <a:spcPct val="90000"/>
              </a:lnSpc>
            </a:pPr>
            <a:r>
              <a:rPr lang="en-US" altLang="en-US" b="1">
                <a:latin typeface="Courier New" pitchFamily="49" charset="0"/>
                <a:cs typeface="Courier New" pitchFamily="49" charset="0"/>
              </a:rPr>
              <a:t>receive</a:t>
            </a:r>
            <a:r>
              <a:rPr lang="en-US" altLang="en-US"/>
              <a:t>(</a:t>
            </a:r>
            <a:r>
              <a:rPr lang="en-US" altLang="en-US" i="1"/>
              <a:t>message</a:t>
            </a:r>
            <a:r>
              <a:rPr lang="en-US" altLang="en-US"/>
              <a:t>)</a:t>
            </a:r>
          </a:p>
          <a:p>
            <a:pPr lvl="1">
              <a:lnSpc>
                <a:spcPct val="90000"/>
              </a:lnSpc>
              <a:buFont typeface="Monotype Sorts" pitchFamily="-84" charset="2"/>
              <a:buNone/>
            </a:pPr>
            <a:endParaRPr lang="en-US" altLang="en-US" sz="800"/>
          </a:p>
          <a:p>
            <a:pPr>
              <a:lnSpc>
                <a:spcPct val="90000"/>
              </a:lnSpc>
            </a:pPr>
            <a:r>
              <a:rPr lang="en-US" altLang="en-US"/>
              <a:t>The</a:t>
            </a:r>
            <a:r>
              <a:rPr lang="en-US" altLang="en-US" i="1"/>
              <a:t> message</a:t>
            </a:r>
            <a:r>
              <a:rPr lang="en-US" altLang="en-US"/>
              <a:t> size is either fixed or variable</a:t>
            </a:r>
          </a:p>
          <a:p>
            <a:pPr lvl="1">
              <a:lnSpc>
                <a:spcPct val="90000"/>
              </a:lnSpc>
              <a:buFont typeface="Monotype Sorts" pitchFamily="-84" charset="2"/>
              <a:buNone/>
            </a:pP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96950" y="107950"/>
            <a:ext cx="8229600" cy="576263"/>
          </a:xfrm>
        </p:spPr>
        <p:txBody>
          <a:bodyPr/>
          <a:lstStyle/>
          <a:p>
            <a:pPr eaLnBrk="1" hangingPunct="1"/>
            <a:r>
              <a:rPr lang="en-US" altLang="en-US" sz="2500"/>
              <a:t>Message Passing (Cont.)</a:t>
            </a:r>
          </a:p>
        </p:txBody>
      </p:sp>
      <p:sp>
        <p:nvSpPr>
          <p:cNvPr id="40963" name="Rectangle 3"/>
          <p:cNvSpPr>
            <a:spLocks noGrp="1" noChangeArrowheads="1"/>
          </p:cNvSpPr>
          <p:nvPr>
            <p:ph type="body" idx="1"/>
          </p:nvPr>
        </p:nvSpPr>
        <p:spPr>
          <a:xfrm>
            <a:off x="901700" y="1016000"/>
            <a:ext cx="7694613" cy="4530725"/>
          </a:xfrm>
        </p:spPr>
        <p:txBody>
          <a:bodyPr>
            <a:normAutofit fontScale="77500" lnSpcReduction="20000"/>
          </a:bodyPr>
          <a:lstStyle/>
          <a:p>
            <a:pPr lvl="1">
              <a:lnSpc>
                <a:spcPct val="90000"/>
              </a:lnSpc>
            </a:pPr>
            <a:endParaRPr lang="en-US" altLang="en-US" sz="800"/>
          </a:p>
          <a:p>
            <a:pPr>
              <a:lnSpc>
                <a:spcPct val="90000"/>
              </a:lnSpc>
            </a:pPr>
            <a:r>
              <a:rPr lang="en-US" altLang="en-US"/>
              <a:t>If processes </a:t>
            </a:r>
            <a:r>
              <a:rPr lang="en-US" altLang="en-US" i="1"/>
              <a:t>P</a:t>
            </a:r>
            <a:r>
              <a:rPr lang="en-US" altLang="en-US"/>
              <a:t> and </a:t>
            </a:r>
            <a:r>
              <a:rPr lang="en-US" altLang="en-US" i="1"/>
              <a:t>Q</a:t>
            </a:r>
            <a:r>
              <a:rPr lang="en-US" altLang="en-US"/>
              <a:t> wish to communicate, they need to:</a:t>
            </a:r>
          </a:p>
          <a:p>
            <a:pPr lvl="1">
              <a:lnSpc>
                <a:spcPct val="90000"/>
              </a:lnSpc>
            </a:pPr>
            <a:r>
              <a:rPr lang="en-US" altLang="en-US"/>
              <a:t>Establish a </a:t>
            </a:r>
            <a:r>
              <a:rPr lang="en-US" altLang="en-US" b="1" i="1"/>
              <a:t>communication</a:t>
            </a:r>
            <a:r>
              <a:rPr lang="en-US" altLang="en-US" b="1"/>
              <a:t> </a:t>
            </a:r>
            <a:r>
              <a:rPr lang="en-US" altLang="en-US" b="1" i="1"/>
              <a:t>link</a:t>
            </a:r>
            <a:r>
              <a:rPr lang="en-US" altLang="en-US" b="1"/>
              <a:t> </a:t>
            </a:r>
            <a:r>
              <a:rPr lang="en-US" altLang="en-US"/>
              <a:t>between them</a:t>
            </a:r>
          </a:p>
          <a:p>
            <a:pPr lvl="1">
              <a:lnSpc>
                <a:spcPct val="90000"/>
              </a:lnSpc>
            </a:pPr>
            <a:r>
              <a:rPr lang="en-US" altLang="en-US"/>
              <a:t>Exchange messages via send/receive</a:t>
            </a:r>
          </a:p>
          <a:p>
            <a:pPr>
              <a:lnSpc>
                <a:spcPct val="90000"/>
              </a:lnSpc>
            </a:pPr>
            <a:r>
              <a:rPr lang="en-US" altLang="en-US"/>
              <a:t>Implementation issues:</a:t>
            </a:r>
          </a:p>
          <a:p>
            <a:pPr lvl="1"/>
            <a:r>
              <a:rPr lang="en-US" altLang="en-US"/>
              <a:t>How are links established?</a:t>
            </a:r>
          </a:p>
          <a:p>
            <a:pPr lvl="1"/>
            <a:r>
              <a:rPr lang="en-US" altLang="en-US"/>
              <a:t>Can a link be associated with more than two processes?</a:t>
            </a:r>
          </a:p>
          <a:p>
            <a:pPr lvl="1"/>
            <a:r>
              <a:rPr lang="en-US" altLang="en-US"/>
              <a:t>How many links can there be between every pair of communicating processes?</a:t>
            </a:r>
          </a:p>
          <a:p>
            <a:pPr lvl="1"/>
            <a:r>
              <a:rPr lang="en-US" altLang="en-US"/>
              <a:t>What is the capacity of a link?</a:t>
            </a:r>
          </a:p>
          <a:p>
            <a:pPr lvl="1"/>
            <a:r>
              <a:rPr lang="en-US" altLang="en-US"/>
              <a:t>Is the size of a message that the link can accommodate fixed or variable?</a:t>
            </a:r>
          </a:p>
          <a:p>
            <a:pPr lvl="1"/>
            <a:r>
              <a:rPr lang="en-US" altLang="en-US"/>
              <a:t>Is a link unidirectional or bi-directional?</a:t>
            </a:r>
          </a:p>
          <a:p>
            <a:pPr>
              <a:lnSpc>
                <a:spcPct val="90000"/>
              </a:lnSpc>
              <a:buFont typeface="Monotype Sorts" pitchFamily="-84" charset="2"/>
              <a:buNone/>
            </a:pP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33450" y="123825"/>
            <a:ext cx="8229600" cy="576263"/>
          </a:xfrm>
        </p:spPr>
        <p:txBody>
          <a:bodyPr/>
          <a:lstStyle/>
          <a:p>
            <a:pPr eaLnBrk="1" hangingPunct="1"/>
            <a:r>
              <a:rPr lang="en-US" altLang="en-US" sz="2500"/>
              <a:t>Message Passing (Cont.)</a:t>
            </a:r>
          </a:p>
        </p:txBody>
      </p:sp>
      <p:sp>
        <p:nvSpPr>
          <p:cNvPr id="41987" name="Rectangle 3"/>
          <p:cNvSpPr>
            <a:spLocks noGrp="1" noChangeArrowheads="1"/>
          </p:cNvSpPr>
          <p:nvPr>
            <p:ph type="body" idx="1"/>
          </p:nvPr>
        </p:nvSpPr>
        <p:spPr>
          <a:xfrm>
            <a:off x="901700" y="785813"/>
            <a:ext cx="7694613" cy="4530725"/>
          </a:xfrm>
        </p:spPr>
        <p:txBody>
          <a:bodyPr/>
          <a:lstStyle/>
          <a:p>
            <a:pPr lvl="1">
              <a:lnSpc>
                <a:spcPct val="90000"/>
              </a:lnSpc>
            </a:pPr>
            <a:endParaRPr lang="en-US" altLang="en-US" sz="800"/>
          </a:p>
          <a:p>
            <a:pPr lvl="1">
              <a:lnSpc>
                <a:spcPct val="90000"/>
              </a:lnSpc>
              <a:buFont typeface="Monotype Sorts" pitchFamily="-84" charset="2"/>
              <a:buNone/>
            </a:pPr>
            <a:endParaRPr lang="en-US" altLang="en-US" sz="800"/>
          </a:p>
          <a:p>
            <a:pPr>
              <a:lnSpc>
                <a:spcPct val="90000"/>
              </a:lnSpc>
            </a:pPr>
            <a:r>
              <a:rPr lang="en-US" altLang="en-US"/>
              <a:t>Implementation of communication link</a:t>
            </a:r>
          </a:p>
          <a:p>
            <a:pPr lvl="1">
              <a:lnSpc>
                <a:spcPct val="90000"/>
              </a:lnSpc>
            </a:pPr>
            <a:r>
              <a:rPr lang="en-US" altLang="en-US"/>
              <a:t>Physical:</a:t>
            </a:r>
          </a:p>
          <a:p>
            <a:pPr lvl="2">
              <a:lnSpc>
                <a:spcPct val="90000"/>
              </a:lnSpc>
            </a:pPr>
            <a:r>
              <a:rPr lang="en-US" altLang="en-US"/>
              <a:t>Shared memory</a:t>
            </a:r>
          </a:p>
          <a:p>
            <a:pPr lvl="2">
              <a:lnSpc>
                <a:spcPct val="90000"/>
              </a:lnSpc>
            </a:pPr>
            <a:r>
              <a:rPr lang="en-US" altLang="en-US"/>
              <a:t>Hardware bus</a:t>
            </a:r>
          </a:p>
          <a:p>
            <a:pPr lvl="2">
              <a:lnSpc>
                <a:spcPct val="90000"/>
              </a:lnSpc>
            </a:pPr>
            <a:r>
              <a:rPr lang="en-US" altLang="en-US"/>
              <a:t>Network</a:t>
            </a:r>
          </a:p>
          <a:p>
            <a:pPr lvl="1">
              <a:lnSpc>
                <a:spcPct val="90000"/>
              </a:lnSpc>
            </a:pPr>
            <a:r>
              <a:rPr lang="en-US" altLang="en-US"/>
              <a:t>Logical:</a:t>
            </a:r>
          </a:p>
          <a:p>
            <a:pPr lvl="2">
              <a:lnSpc>
                <a:spcPct val="90000"/>
              </a:lnSpc>
            </a:pPr>
            <a:r>
              <a:rPr lang="en-US" altLang="en-US"/>
              <a:t> Direct or indirect</a:t>
            </a:r>
          </a:p>
          <a:p>
            <a:pPr lvl="2">
              <a:lnSpc>
                <a:spcPct val="90000"/>
              </a:lnSpc>
            </a:pPr>
            <a:r>
              <a:rPr lang="en-US" altLang="en-US"/>
              <a:t> Synchronous or asynchronous</a:t>
            </a:r>
          </a:p>
          <a:p>
            <a:pPr lvl="2">
              <a:lnSpc>
                <a:spcPct val="90000"/>
              </a:lnSpc>
            </a:pPr>
            <a:r>
              <a:rPr lang="en-US" altLang="en-US"/>
              <a:t> Automatic or explicit buffering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177800"/>
            <a:ext cx="8229600" cy="576263"/>
          </a:xfrm>
        </p:spPr>
        <p:txBody>
          <a:bodyPr>
            <a:normAutofit fontScale="90000"/>
          </a:bodyPr>
          <a:lstStyle/>
          <a:p>
            <a:pPr eaLnBrk="1" hangingPunct="1"/>
            <a:r>
              <a:rPr lang="en-US" altLang="en-US"/>
              <a:t>Direct Communication</a:t>
            </a:r>
          </a:p>
        </p:txBody>
      </p:sp>
      <p:sp>
        <p:nvSpPr>
          <p:cNvPr id="43011" name="Rectangle 3"/>
          <p:cNvSpPr>
            <a:spLocks noGrp="1" noChangeArrowheads="1"/>
          </p:cNvSpPr>
          <p:nvPr>
            <p:ph type="body" idx="1"/>
          </p:nvPr>
        </p:nvSpPr>
        <p:spPr>
          <a:xfrm>
            <a:off x="885825" y="1138238"/>
            <a:ext cx="7635875" cy="4530725"/>
          </a:xfrm>
        </p:spPr>
        <p:txBody>
          <a:bodyPr>
            <a:normAutofit fontScale="92500" lnSpcReduction="20000"/>
          </a:bodyPr>
          <a:lstStyle/>
          <a:p>
            <a:r>
              <a:rPr lang="en-US" altLang="en-US"/>
              <a:t>Processes must name each other explicitly:</a:t>
            </a:r>
          </a:p>
          <a:p>
            <a:pPr lvl="1"/>
            <a:r>
              <a:rPr lang="en-US" altLang="en-US" b="1">
                <a:latin typeface="Courier New" pitchFamily="49" charset="0"/>
                <a:cs typeface="Courier New" pitchFamily="49" charset="0"/>
              </a:rPr>
              <a:t>send</a:t>
            </a:r>
            <a:r>
              <a:rPr lang="en-US" altLang="en-US"/>
              <a:t> (</a:t>
            </a:r>
            <a:r>
              <a:rPr lang="en-US" altLang="en-US" i="1"/>
              <a:t>P, message</a:t>
            </a:r>
            <a:r>
              <a:rPr lang="en-US" altLang="en-US"/>
              <a:t>) – send a message to process P</a:t>
            </a:r>
          </a:p>
          <a:p>
            <a:pPr lvl="1"/>
            <a:r>
              <a:rPr lang="en-US" altLang="en-US" b="1">
                <a:latin typeface="Courier New" pitchFamily="49" charset="0"/>
                <a:cs typeface="Courier New" pitchFamily="49" charset="0"/>
              </a:rPr>
              <a:t>receive</a:t>
            </a:r>
            <a:r>
              <a:rPr lang="en-US" altLang="en-US"/>
              <a:t>(</a:t>
            </a:r>
            <a:r>
              <a:rPr lang="en-US" altLang="en-US" i="1"/>
              <a:t>Q, message</a:t>
            </a:r>
            <a:r>
              <a:rPr lang="en-US" altLang="en-US"/>
              <a:t>) – receive a message from process Q</a:t>
            </a:r>
          </a:p>
          <a:p>
            <a:r>
              <a:rPr lang="en-US" altLang="en-US"/>
              <a:t>Properties of communication link</a:t>
            </a:r>
          </a:p>
          <a:p>
            <a:pPr lvl="1"/>
            <a:r>
              <a:rPr lang="en-US" altLang="en-US"/>
              <a:t>Links are established automatically</a:t>
            </a:r>
          </a:p>
          <a:p>
            <a:pPr lvl="1"/>
            <a:r>
              <a:rPr lang="en-US" altLang="en-US"/>
              <a:t>A link is associated with exactly one pair of communicating processes</a:t>
            </a:r>
          </a:p>
          <a:p>
            <a:pPr lvl="1"/>
            <a:r>
              <a:rPr lang="en-US" altLang="en-US"/>
              <a:t>Between each pair there exists exactly one link</a:t>
            </a:r>
          </a:p>
          <a:p>
            <a:pPr lvl="1"/>
            <a:r>
              <a:rPr lang="en-US" altLang="en-US"/>
              <a:t>The link may be unidirectional, but is usually bi-directional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a:t>Indirect Communication</a:t>
            </a:r>
          </a:p>
        </p:txBody>
      </p:sp>
      <p:sp>
        <p:nvSpPr>
          <p:cNvPr id="44035" name="Rectangle 3"/>
          <p:cNvSpPr>
            <a:spLocks noGrp="1" noChangeArrowheads="1"/>
          </p:cNvSpPr>
          <p:nvPr>
            <p:ph type="body" idx="1"/>
          </p:nvPr>
        </p:nvSpPr>
        <p:spPr>
          <a:xfrm>
            <a:off x="854075" y="1166813"/>
            <a:ext cx="7391400" cy="4159250"/>
          </a:xfrm>
        </p:spPr>
        <p:txBody>
          <a:bodyPr>
            <a:normAutofit fontScale="77500" lnSpcReduction="20000"/>
          </a:bodyPr>
          <a:lstStyle/>
          <a:p>
            <a:r>
              <a:rPr lang="en-US" altLang="en-US" dirty="0"/>
              <a:t>Messages are directed and received from mailboxes (also referred to as ports)</a:t>
            </a:r>
          </a:p>
          <a:p>
            <a:pPr lvl="1"/>
            <a:r>
              <a:rPr lang="en-US" altLang="en-US" dirty="0"/>
              <a:t>Each mailbox has a unique id</a:t>
            </a:r>
          </a:p>
          <a:p>
            <a:pPr lvl="1"/>
            <a:r>
              <a:rPr lang="en-US" altLang="en-US" dirty="0"/>
              <a:t>Processes can communicate only if they share a mailbox</a:t>
            </a:r>
          </a:p>
          <a:p>
            <a:r>
              <a:rPr lang="en-US" altLang="en-US" dirty="0"/>
              <a:t>Properties of communication link</a:t>
            </a:r>
          </a:p>
          <a:p>
            <a:pPr lvl="1"/>
            <a:r>
              <a:rPr lang="en-US" altLang="en-US" dirty="0"/>
              <a:t>Link established only if processes share a common mailbox</a:t>
            </a:r>
          </a:p>
          <a:p>
            <a:pPr lvl="1"/>
            <a:r>
              <a:rPr lang="en-US" altLang="en-US" dirty="0"/>
              <a:t>A link may be associated with many processes</a:t>
            </a:r>
          </a:p>
          <a:p>
            <a:pPr lvl="1"/>
            <a:r>
              <a:rPr lang="en-US" altLang="en-US" dirty="0"/>
              <a:t>Each pair of processes may share several communication links</a:t>
            </a:r>
          </a:p>
          <a:p>
            <a:pPr lvl="1"/>
            <a:r>
              <a:rPr lang="en-US" altLang="en-US" dirty="0"/>
              <a:t>Link may be unidirectional or bi-directional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82650" y="182563"/>
            <a:ext cx="8229600" cy="576262"/>
          </a:xfrm>
        </p:spPr>
        <p:txBody>
          <a:bodyPr>
            <a:normAutofit fontScale="90000"/>
          </a:bodyPr>
          <a:lstStyle/>
          <a:p>
            <a:pPr eaLnBrk="1" hangingPunct="1"/>
            <a:r>
              <a:rPr lang="en-US" altLang="en-US"/>
              <a:t>Indirect Communication</a:t>
            </a:r>
          </a:p>
        </p:txBody>
      </p:sp>
      <p:sp>
        <p:nvSpPr>
          <p:cNvPr id="45059" name="Rectangle 3"/>
          <p:cNvSpPr>
            <a:spLocks noGrp="1" noChangeArrowheads="1"/>
          </p:cNvSpPr>
          <p:nvPr>
            <p:ph type="body" idx="1"/>
          </p:nvPr>
        </p:nvSpPr>
        <p:spPr>
          <a:xfrm>
            <a:off x="838200" y="1135063"/>
            <a:ext cx="7580313" cy="3821112"/>
          </a:xfrm>
        </p:spPr>
        <p:txBody>
          <a:bodyPr>
            <a:normAutofit fontScale="92500" lnSpcReduction="20000"/>
          </a:bodyPr>
          <a:lstStyle/>
          <a:p>
            <a:r>
              <a:rPr lang="en-US" altLang="en-US"/>
              <a:t>Operations</a:t>
            </a:r>
          </a:p>
          <a:p>
            <a:pPr lvl="1"/>
            <a:r>
              <a:rPr lang="en-US" altLang="en-US"/>
              <a:t>create a new mailbox (port)</a:t>
            </a:r>
          </a:p>
          <a:p>
            <a:pPr lvl="1"/>
            <a:r>
              <a:rPr lang="en-US" altLang="en-US"/>
              <a:t>send and receive messages through mailbox</a:t>
            </a:r>
          </a:p>
          <a:p>
            <a:pPr lvl="1"/>
            <a:r>
              <a:rPr lang="en-US" altLang="en-US"/>
              <a:t>destroy a mailbox</a:t>
            </a:r>
          </a:p>
          <a:p>
            <a:r>
              <a:rPr lang="en-US" altLang="en-US"/>
              <a:t>Primitives are defined as:</a:t>
            </a:r>
          </a:p>
          <a:p>
            <a:pPr>
              <a:buFont typeface="Monotype Sorts" pitchFamily="-84" charset="2"/>
              <a:buNone/>
            </a:pPr>
            <a:r>
              <a:rPr lang="en-US" altLang="en-US"/>
              <a:t>	</a:t>
            </a:r>
            <a:r>
              <a:rPr lang="en-US" altLang="en-US" b="1">
                <a:latin typeface="Courier New" pitchFamily="49" charset="0"/>
                <a:cs typeface="Courier New" pitchFamily="49" charset="0"/>
              </a:rPr>
              <a:t>send</a:t>
            </a:r>
            <a:r>
              <a:rPr lang="en-US" altLang="en-US"/>
              <a:t>(</a:t>
            </a:r>
            <a:r>
              <a:rPr lang="en-US" altLang="en-US" i="1"/>
              <a:t>A, message</a:t>
            </a:r>
            <a:r>
              <a:rPr lang="en-US" altLang="en-US"/>
              <a:t>) – send a message to mailbox A</a:t>
            </a:r>
          </a:p>
          <a:p>
            <a:pPr>
              <a:buFont typeface="Monotype Sorts" pitchFamily="-84" charset="2"/>
              <a:buNone/>
            </a:pPr>
            <a:r>
              <a:rPr lang="en-US" altLang="en-US"/>
              <a:t>	</a:t>
            </a:r>
            <a:r>
              <a:rPr lang="en-US" altLang="en-US" b="1">
                <a:latin typeface="Courier New" pitchFamily="49" charset="0"/>
                <a:cs typeface="Courier New" pitchFamily="49" charset="0"/>
              </a:rPr>
              <a:t>receive</a:t>
            </a:r>
            <a:r>
              <a:rPr lang="en-US" altLang="en-US"/>
              <a:t>(</a:t>
            </a:r>
            <a:r>
              <a:rPr lang="en-US" altLang="en-US" i="1"/>
              <a:t>A, message</a:t>
            </a:r>
            <a:r>
              <a:rPr lang="en-US" altLang="en-US"/>
              <a:t>) – receive a message from mailbox 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76300" y="182563"/>
            <a:ext cx="7810500" cy="576262"/>
          </a:xfrm>
        </p:spPr>
        <p:txBody>
          <a:bodyPr>
            <a:normAutofit fontScale="90000"/>
          </a:bodyPr>
          <a:lstStyle/>
          <a:p>
            <a:pPr eaLnBrk="1" hangingPunct="1"/>
            <a:r>
              <a:rPr lang="en-US" altLang="en-US"/>
              <a:t>Indirect Communication</a:t>
            </a:r>
          </a:p>
        </p:txBody>
      </p:sp>
      <p:sp>
        <p:nvSpPr>
          <p:cNvPr id="46083" name="Rectangle 3"/>
          <p:cNvSpPr>
            <a:spLocks noGrp="1" noChangeArrowheads="1"/>
          </p:cNvSpPr>
          <p:nvPr>
            <p:ph type="body" idx="1"/>
          </p:nvPr>
        </p:nvSpPr>
        <p:spPr>
          <a:xfrm>
            <a:off x="882650" y="1127125"/>
            <a:ext cx="6637338" cy="4530725"/>
          </a:xfrm>
        </p:spPr>
        <p:txBody>
          <a:bodyPr>
            <a:normAutofit fontScale="85000" lnSpcReduction="20000"/>
          </a:bodyPr>
          <a:lstStyle/>
          <a:p>
            <a:r>
              <a:rPr lang="en-US" altLang="en-US"/>
              <a:t>Mailbox sharing</a:t>
            </a:r>
          </a:p>
          <a:p>
            <a:pPr lvl="1"/>
            <a:r>
              <a:rPr lang="en-US" altLang="en-US" i="1"/>
              <a:t>P</a:t>
            </a:r>
            <a:r>
              <a:rPr lang="en-US" altLang="en-US" i="1" baseline="-25000"/>
              <a:t>1</a:t>
            </a:r>
            <a:r>
              <a:rPr lang="en-US" altLang="en-US" i="1"/>
              <a:t>, P</a:t>
            </a:r>
            <a:r>
              <a:rPr lang="en-US" altLang="en-US" i="1" baseline="-25000"/>
              <a:t>2</a:t>
            </a:r>
            <a:r>
              <a:rPr lang="en-US" altLang="en-US" i="1"/>
              <a:t>,</a:t>
            </a:r>
            <a:r>
              <a:rPr lang="en-US" altLang="en-US"/>
              <a:t> and</a:t>
            </a:r>
            <a:r>
              <a:rPr lang="en-US" altLang="en-US" i="1"/>
              <a:t> P</a:t>
            </a:r>
            <a:r>
              <a:rPr lang="en-US" altLang="en-US" i="1" baseline="-25000"/>
              <a:t>3</a:t>
            </a:r>
            <a:r>
              <a:rPr lang="en-US" altLang="en-US"/>
              <a:t> share mailbox A</a:t>
            </a:r>
          </a:p>
          <a:p>
            <a:pPr lvl="1"/>
            <a:r>
              <a:rPr lang="en-US" altLang="en-US" i="1"/>
              <a:t>P</a:t>
            </a:r>
            <a:r>
              <a:rPr lang="en-US" altLang="en-US" i="1" baseline="-25000"/>
              <a:t>1</a:t>
            </a:r>
            <a:r>
              <a:rPr lang="en-US" altLang="en-US"/>
              <a:t>, sends; </a:t>
            </a:r>
            <a:r>
              <a:rPr lang="en-US" altLang="en-US" i="1"/>
              <a:t>P</a:t>
            </a:r>
            <a:r>
              <a:rPr lang="en-US" altLang="en-US" i="1" baseline="-25000"/>
              <a:t>2</a:t>
            </a:r>
            <a:r>
              <a:rPr lang="en-US" altLang="en-US" i="1"/>
              <a:t> </a:t>
            </a:r>
            <a:r>
              <a:rPr lang="en-US" altLang="en-US"/>
              <a:t>and</a:t>
            </a:r>
            <a:r>
              <a:rPr lang="en-US" altLang="en-US" i="1"/>
              <a:t> P</a:t>
            </a:r>
            <a:r>
              <a:rPr lang="en-US" altLang="en-US" i="1" baseline="-25000"/>
              <a:t>3</a:t>
            </a:r>
            <a:r>
              <a:rPr lang="en-US" altLang="en-US"/>
              <a:t> receive</a:t>
            </a:r>
          </a:p>
          <a:p>
            <a:pPr lvl="1"/>
            <a:r>
              <a:rPr lang="en-US" altLang="en-US"/>
              <a:t>Who gets the message?</a:t>
            </a:r>
          </a:p>
          <a:p>
            <a:r>
              <a:rPr lang="en-US" altLang="en-US"/>
              <a:t>Solutions</a:t>
            </a:r>
          </a:p>
          <a:p>
            <a:pPr lvl="1"/>
            <a:r>
              <a:rPr lang="en-US" altLang="en-US"/>
              <a:t>Allow a link to be associated with at most two processes</a:t>
            </a:r>
          </a:p>
          <a:p>
            <a:pPr lvl="1"/>
            <a:r>
              <a:rPr lang="en-US" altLang="en-US"/>
              <a:t>Allow only one process at a time to execute a receive operation</a:t>
            </a:r>
          </a:p>
          <a:p>
            <a:pPr lvl="1"/>
            <a:r>
              <a:rPr lang="en-US" altLang="en-US"/>
              <a:t>Allow the system to select arbitrarily the receiver.  Sender is notified who the receiver was.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a:t>Process in Memory</a:t>
            </a:r>
          </a:p>
        </p:txBody>
      </p:sp>
      <p:pic>
        <p:nvPicPr>
          <p:cNvPr id="8195" name="Picture 4"/>
          <p:cNvPicPr>
            <a:picLocks noChangeAspect="1" noChangeArrowheads="1"/>
          </p:cNvPicPr>
          <p:nvPr/>
        </p:nvPicPr>
        <p:blipFill>
          <a:blip r:embed="rId3"/>
          <a:srcRect/>
          <a:stretch>
            <a:fillRect/>
          </a:stretch>
        </p:blipFill>
        <p:spPr bwMode="auto">
          <a:xfrm>
            <a:off x="2740025" y="1254125"/>
            <a:ext cx="2911475" cy="4598988"/>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Synchronization</a:t>
            </a:r>
          </a:p>
        </p:txBody>
      </p:sp>
      <p:sp>
        <p:nvSpPr>
          <p:cNvPr id="44035" name="Rectangle 3"/>
          <p:cNvSpPr>
            <a:spLocks noGrp="1" noChangeArrowheads="1"/>
          </p:cNvSpPr>
          <p:nvPr>
            <p:ph type="body" idx="1"/>
          </p:nvPr>
        </p:nvSpPr>
        <p:spPr>
          <a:xfrm>
            <a:off x="931863" y="1050925"/>
            <a:ext cx="7267575" cy="4984750"/>
          </a:xfrm>
        </p:spPr>
        <p:txBody>
          <a:bodyPr>
            <a:normAutofit fontScale="70000" lnSpcReduction="20000"/>
          </a:bodyPr>
          <a:lstStyle/>
          <a:p>
            <a:pPr marL="379413" indent="-379413">
              <a:defRPr/>
            </a:pPr>
            <a:r>
              <a:rPr lang="en-US" dirty="0"/>
              <a:t>Message passing may be either blocking or non-blocking</a:t>
            </a:r>
          </a:p>
          <a:p>
            <a:pPr marL="379413" indent="-379413">
              <a:defRPr/>
            </a:pPr>
            <a:r>
              <a:rPr lang="en-US" b="1" dirty="0">
                <a:solidFill>
                  <a:srgbClr val="3366FF"/>
                </a:solidFill>
              </a:rPr>
              <a:t>Blocking</a:t>
            </a:r>
            <a:r>
              <a:rPr lang="en-US" dirty="0"/>
              <a:t> is considered </a:t>
            </a:r>
            <a:r>
              <a:rPr lang="en-US" b="1" dirty="0">
                <a:solidFill>
                  <a:srgbClr val="3366FF"/>
                </a:solidFill>
              </a:rPr>
              <a:t>synchronous</a:t>
            </a:r>
          </a:p>
          <a:p>
            <a:pPr marL="798513" lvl="1" indent="-341313">
              <a:defRPr/>
            </a:pPr>
            <a:r>
              <a:rPr lang="en-US" b="1" dirty="0"/>
              <a:t>Blocking send </a:t>
            </a:r>
            <a:r>
              <a:rPr lang="en-US" dirty="0"/>
              <a:t>--</a:t>
            </a:r>
            <a:r>
              <a:rPr lang="en-US" b="1" dirty="0"/>
              <a:t> </a:t>
            </a:r>
            <a:r>
              <a:rPr lang="en-US" dirty="0"/>
              <a:t>the sender is blocked until the message is received</a:t>
            </a:r>
          </a:p>
          <a:p>
            <a:pPr marL="798513" lvl="1" indent="-341313">
              <a:defRPr/>
            </a:pPr>
            <a:r>
              <a:rPr lang="en-US" b="1" dirty="0"/>
              <a:t>Blocking receive </a:t>
            </a:r>
            <a:r>
              <a:rPr lang="en-US" dirty="0"/>
              <a:t>--</a:t>
            </a:r>
            <a:r>
              <a:rPr lang="en-US" b="1" dirty="0"/>
              <a:t> </a:t>
            </a:r>
            <a:r>
              <a:rPr lang="en-US" dirty="0"/>
              <a:t>the receiver is  blocked until a message is available</a:t>
            </a:r>
          </a:p>
          <a:p>
            <a:pPr marL="379413" indent="-379413">
              <a:defRPr/>
            </a:pPr>
            <a:r>
              <a:rPr lang="en-US" b="1" dirty="0">
                <a:solidFill>
                  <a:srgbClr val="3366FF"/>
                </a:solidFill>
              </a:rPr>
              <a:t>Non-blocking</a:t>
            </a:r>
            <a:r>
              <a:rPr lang="en-US" dirty="0"/>
              <a:t> is considered </a:t>
            </a:r>
            <a:r>
              <a:rPr lang="en-US" b="1" dirty="0">
                <a:solidFill>
                  <a:srgbClr val="3366FF"/>
                </a:solidFill>
              </a:rPr>
              <a:t>asynchronous</a:t>
            </a:r>
          </a:p>
          <a:p>
            <a:pPr marL="798513" lvl="1" indent="-341313">
              <a:defRPr/>
            </a:pPr>
            <a:r>
              <a:rPr lang="en-US" b="1" dirty="0"/>
              <a:t>Non-blocking send</a:t>
            </a:r>
            <a:r>
              <a:rPr lang="en-US" dirty="0"/>
              <a:t> -- the sender sends the message and continue</a:t>
            </a:r>
          </a:p>
          <a:p>
            <a:pPr marL="798513" lvl="1" indent="-341313">
              <a:defRPr/>
            </a:pPr>
            <a:r>
              <a:rPr lang="en-US" b="1" dirty="0"/>
              <a:t>Non-blocking receive</a:t>
            </a:r>
            <a:r>
              <a:rPr lang="en-US" dirty="0"/>
              <a:t> -- the receiver receives:</a:t>
            </a:r>
          </a:p>
          <a:p>
            <a:pPr marL="1141413" lvl="2" indent="-341313">
              <a:buFont typeface="Monotype Sorts" pitchFamily="-84" charset="2"/>
              <a:buChar char="l"/>
              <a:defRPr/>
            </a:pPr>
            <a:r>
              <a:rPr lang="en-US" dirty="0"/>
              <a:t> A valid message,  or </a:t>
            </a:r>
          </a:p>
          <a:p>
            <a:pPr marL="1141413" lvl="2" indent="-341313">
              <a:buFont typeface="Monotype Sorts" pitchFamily="-84" charset="2"/>
              <a:buChar char="l"/>
              <a:defRPr/>
            </a:pPr>
            <a:r>
              <a:rPr lang="en-US" dirty="0"/>
              <a:t> Null message</a:t>
            </a:r>
          </a:p>
          <a:p>
            <a:pPr marL="398939">
              <a:buFont typeface="Monotype Sorts" charset="0"/>
              <a:buChar char="n"/>
              <a:defRPr/>
            </a:pPr>
            <a:r>
              <a:rPr lang="en-US" dirty="0">
                <a:ea typeface="ＭＳ Ｐゴシック" charset="0"/>
              </a:rPr>
              <a:t>Different combinations possible</a:t>
            </a:r>
          </a:p>
          <a:p>
            <a:pPr marL="798989" lvl="1">
              <a:buFont typeface="Monotype Sorts" charset="0"/>
              <a:buChar char="l"/>
              <a:defRPr/>
            </a:pPr>
            <a:r>
              <a:rPr lang="en-US" dirty="0">
                <a:ea typeface="ＭＳ Ｐゴシック" charset="0"/>
              </a:rPr>
              <a:t>If both send and receive are blocking, we have a </a:t>
            </a:r>
            <a:r>
              <a:rPr lang="en-US" b="1" dirty="0">
                <a:solidFill>
                  <a:srgbClr val="3366FF"/>
                </a:solidFill>
                <a:ea typeface="ＭＳ Ｐゴシック" charset="0"/>
                <a:cs typeface="ＭＳ Ｐゴシック" charset="0"/>
              </a:rPr>
              <a:t>rendezvous</a:t>
            </a:r>
          </a:p>
          <a:p>
            <a:pPr marL="398463" indent="-341313">
              <a:defRPr/>
            </a:pPr>
            <a:endParaRPr lang="en-US" dirty="0"/>
          </a:p>
          <a:p>
            <a:pPr marL="1141413" lvl="2" indent="-341313">
              <a:buFont typeface="Monotype Sorts" pitchFamily="-84" charset="2"/>
              <a:buChar char="l"/>
              <a:defRPr/>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203200"/>
            <a:ext cx="8229600" cy="576263"/>
          </a:xfrm>
        </p:spPr>
        <p:txBody>
          <a:bodyPr>
            <a:normAutofit fontScale="90000"/>
          </a:bodyPr>
          <a:lstStyle/>
          <a:p>
            <a:pPr eaLnBrk="1" hangingPunct="1"/>
            <a:r>
              <a:rPr lang="en-US"/>
              <a:t>Synchronization (Cont.)</a:t>
            </a:r>
          </a:p>
        </p:txBody>
      </p:sp>
      <p:sp>
        <p:nvSpPr>
          <p:cNvPr id="41987" name="Rectangle 3"/>
          <p:cNvSpPr>
            <a:spLocks noGrp="1" noChangeArrowheads="1"/>
          </p:cNvSpPr>
          <p:nvPr>
            <p:ph type="body" idx="1"/>
          </p:nvPr>
        </p:nvSpPr>
        <p:spPr>
          <a:xfrm>
            <a:off x="881063" y="1203325"/>
            <a:ext cx="6599237" cy="1997076"/>
          </a:xfrm>
        </p:spPr>
        <p:txBody>
          <a:bodyPr>
            <a:normAutofit fontScale="92500" lnSpcReduction="20000"/>
          </a:bodyPr>
          <a:lstStyle/>
          <a:p>
            <a:pPr>
              <a:buFont typeface="Monotype Sorts" charset="0"/>
              <a:buChar char="n"/>
              <a:defRPr/>
            </a:pPr>
            <a:r>
              <a:rPr lang="en-US" dirty="0">
                <a:ea typeface="ＭＳ Ｐゴシック" charset="0"/>
              </a:rPr>
              <a:t>Producer-consumer becomes trivial</a:t>
            </a:r>
            <a:br>
              <a:rPr lang="en-US" dirty="0">
                <a:ea typeface="ＭＳ Ｐゴシック" charset="0"/>
              </a:rPr>
            </a:br>
            <a:endParaRPr lang="en-US" dirty="0">
              <a:ea typeface="ＭＳ Ｐゴシック" charset="0"/>
            </a:endParaRPr>
          </a:p>
          <a:p>
            <a:pPr marL="0" indent="0">
              <a:buFont typeface="Monotype Sorts" pitchFamily="-84" charset="2"/>
              <a:buNone/>
              <a:defRPr/>
            </a:pPr>
            <a:r>
              <a:rPr lang="en-US" sz="1600" dirty="0">
                <a:latin typeface="Courier New"/>
                <a:ea typeface="ＭＳ Ｐゴシック" charset="-128"/>
                <a:cs typeface="Courier New"/>
              </a:rPr>
              <a:t>       message </a:t>
            </a:r>
            <a:r>
              <a:rPr lang="en-US" sz="1600" dirty="0" err="1">
                <a:latin typeface="Courier New"/>
                <a:ea typeface="ＭＳ Ｐゴシック" charset="-128"/>
                <a:cs typeface="Courier New"/>
              </a:rPr>
              <a:t>next_produced</a:t>
            </a:r>
            <a:r>
              <a:rPr lang="en-US" sz="1600" dirty="0">
                <a:latin typeface="Courier New"/>
                <a:ea typeface="ＭＳ Ｐゴシック" charset="-128"/>
                <a:cs typeface="Courier New"/>
              </a:rPr>
              <a:t>; </a:t>
            </a:r>
          </a:p>
          <a:p>
            <a:pPr marL="0" indent="0">
              <a:buFont typeface="Monotype Sorts" pitchFamily="-84" charset="2"/>
              <a:buNone/>
              <a:defRPr/>
            </a:pPr>
            <a:r>
              <a:rPr lang="en-US" sz="1600" dirty="0">
                <a:latin typeface="Courier New"/>
                <a:ea typeface="ＭＳ Ｐゴシック" charset="-128"/>
                <a:cs typeface="Courier New"/>
              </a:rPr>
              <a:t>       while (true) {</a:t>
            </a:r>
            <a:br>
              <a:rPr lang="en-US" sz="1600" dirty="0">
                <a:latin typeface="Courier New"/>
                <a:ea typeface="ＭＳ Ｐゴシック" charset="-128"/>
                <a:cs typeface="Courier New"/>
              </a:rPr>
            </a:br>
            <a:r>
              <a:rPr lang="en-US" sz="1600" dirty="0">
                <a:latin typeface="Courier New"/>
                <a:ea typeface="ＭＳ Ｐゴシック" charset="-128"/>
                <a:cs typeface="Courier New"/>
              </a:rPr>
              <a:t>           /* produce an item in next produced */ </a:t>
            </a:r>
          </a:p>
          <a:p>
            <a:pPr marL="0" indent="0">
              <a:buFont typeface="Monotype Sorts" pitchFamily="-84" charset="2"/>
              <a:buNone/>
              <a:defRPr/>
            </a:pPr>
            <a:r>
              <a:rPr lang="en-US" sz="1600" dirty="0">
                <a:latin typeface="Courier New"/>
                <a:ea typeface="ＭＳ Ｐゴシック" charset="-128"/>
                <a:cs typeface="Courier New"/>
              </a:rPr>
              <a:t>       send(</a:t>
            </a:r>
            <a:r>
              <a:rPr lang="en-US" sz="1600" dirty="0" err="1">
                <a:latin typeface="Courier New"/>
                <a:ea typeface="ＭＳ Ｐゴシック" charset="-128"/>
                <a:cs typeface="Courier New"/>
              </a:rPr>
              <a:t>next_produced</a:t>
            </a:r>
            <a:r>
              <a:rPr lang="en-US" sz="1600" dirty="0">
                <a:latin typeface="Courier New"/>
                <a:ea typeface="ＭＳ Ｐゴシック" charset="-128"/>
                <a:cs typeface="Courier New"/>
              </a:rPr>
              <a:t>); </a:t>
            </a:r>
          </a:p>
          <a:p>
            <a:pPr marL="0" indent="0">
              <a:buFont typeface="Monotype Sorts" pitchFamily="-84" charset="2"/>
              <a:buNone/>
              <a:defRPr/>
            </a:pPr>
            <a:r>
              <a:rPr lang="en-US" sz="1600" dirty="0">
                <a:latin typeface="Courier New"/>
                <a:ea typeface="ＭＳ Ｐゴシック" charset="-128"/>
                <a:cs typeface="Courier New"/>
              </a:rPr>
              <a:t>       } </a:t>
            </a:r>
          </a:p>
        </p:txBody>
      </p:sp>
      <p:sp>
        <p:nvSpPr>
          <p:cNvPr id="48132" name="TextBox 1"/>
          <p:cNvSpPr txBox="1">
            <a:spLocks noChangeArrowheads="1"/>
          </p:cNvSpPr>
          <p:nvPr/>
        </p:nvSpPr>
        <p:spPr bwMode="auto">
          <a:xfrm>
            <a:off x="1558925" y="3598863"/>
            <a:ext cx="6370638" cy="1635125"/>
          </a:xfrm>
          <a:prstGeom prst="rect">
            <a:avLst/>
          </a:prstGeom>
          <a:noFill/>
          <a:ln w="9525">
            <a:noFill/>
            <a:miter lim="800000"/>
            <a:headEnd/>
            <a:tailEnd/>
          </a:ln>
        </p:spPr>
        <p:txBody>
          <a:bodyPr lIns="64008" tIns="32004" rIns="64008" bIns="32004">
            <a:spAutoFit/>
          </a:bodyPr>
          <a:lstStyle/>
          <a:p>
            <a:r>
              <a:rPr kumimoji="1" lang="en-US" sz="1700">
                <a:latin typeface="Courier New" pitchFamily="49" charset="0"/>
                <a:cs typeface="Courier New" pitchFamily="49" charset="0"/>
              </a:rPr>
              <a:t>m</a:t>
            </a:r>
            <a:r>
              <a:rPr kumimoji="1" lang="en-US" sz="1600">
                <a:latin typeface="Courier New" pitchFamily="49" charset="0"/>
                <a:cs typeface="Courier New" pitchFamily="49" charset="0"/>
              </a:rPr>
              <a:t>essage next_consumed;</a:t>
            </a:r>
          </a:p>
          <a:p>
            <a:r>
              <a:rPr kumimoji="1" lang="en-US" sz="1600">
                <a:latin typeface="Courier New" pitchFamily="49" charset="0"/>
                <a:cs typeface="Courier New" pitchFamily="49" charset="0"/>
              </a:rPr>
              <a:t>while (true) {</a:t>
            </a:r>
          </a:p>
          <a:p>
            <a:r>
              <a:rPr kumimoji="1" lang="en-US" sz="1600">
                <a:latin typeface="Courier New" pitchFamily="49" charset="0"/>
                <a:cs typeface="Courier New" pitchFamily="49" charset="0"/>
              </a:rPr>
              <a:t>   receive(next_consumed);</a:t>
            </a:r>
          </a:p>
          <a:p>
            <a:r>
              <a:rPr kumimoji="1" lang="en-US" sz="1600">
                <a:latin typeface="Courier New" pitchFamily="49" charset="0"/>
                <a:cs typeface="Courier New" pitchFamily="49" charset="0"/>
              </a:rPr>
              <a:t>   </a:t>
            </a:r>
          </a:p>
          <a:p>
            <a:r>
              <a:rPr kumimoji="1" lang="en-US" sz="1600">
                <a:latin typeface="Courier New" pitchFamily="49" charset="0"/>
                <a:cs typeface="Courier New" pitchFamily="49" charset="0"/>
              </a:rPr>
              <a:t>   /* consume the item in next consumed */</a:t>
            </a:r>
          </a:p>
          <a:p>
            <a:r>
              <a:rPr kumimoji="1" lang="en-US" sz="1700">
                <a:latin typeface="Courier New" pitchFamily="49" charset="0"/>
                <a:cs typeface="Courier New" pitchFamily="49" charset="0"/>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136525"/>
            <a:ext cx="8229600" cy="576263"/>
          </a:xfrm>
        </p:spPr>
        <p:txBody>
          <a:bodyPr>
            <a:normAutofit fontScale="90000"/>
          </a:bodyPr>
          <a:lstStyle/>
          <a:p>
            <a:pPr eaLnBrk="1" hangingPunct="1"/>
            <a:r>
              <a:rPr lang="en-US" altLang="en-US"/>
              <a:t>Buffering</a:t>
            </a:r>
          </a:p>
        </p:txBody>
      </p:sp>
      <p:sp>
        <p:nvSpPr>
          <p:cNvPr id="49155" name="Rectangle 3"/>
          <p:cNvSpPr>
            <a:spLocks noGrp="1" noChangeArrowheads="1"/>
          </p:cNvSpPr>
          <p:nvPr>
            <p:ph type="body" idx="1"/>
          </p:nvPr>
        </p:nvSpPr>
        <p:spPr>
          <a:xfrm>
            <a:off x="889000" y="1233488"/>
            <a:ext cx="7121525" cy="4530725"/>
          </a:xfrm>
        </p:spPr>
        <p:txBody>
          <a:bodyPr>
            <a:normAutofit fontScale="92500"/>
          </a:bodyPr>
          <a:lstStyle/>
          <a:p>
            <a:r>
              <a:rPr lang="en-US" altLang="en-US" dirty="0"/>
              <a:t>Queue of messages attached to the link.</a:t>
            </a:r>
          </a:p>
          <a:p>
            <a:r>
              <a:rPr lang="en-US" altLang="en-US" dirty="0"/>
              <a:t>implemented in one of three ways</a:t>
            </a:r>
          </a:p>
          <a:p>
            <a:pPr lvl="1">
              <a:buFont typeface="Monotype Sorts" pitchFamily="-84" charset="2"/>
              <a:buNone/>
            </a:pPr>
            <a:r>
              <a:rPr lang="en-US" altLang="en-US" dirty="0">
                <a:solidFill>
                  <a:srgbClr val="CC6600"/>
                </a:solidFill>
              </a:rPr>
              <a:t>1.</a:t>
            </a:r>
            <a:r>
              <a:rPr lang="en-US" altLang="en-US" dirty="0"/>
              <a:t>	Zero capacity – no messages are queued on a link.  Sender must wait for receiver (rendezvous)</a:t>
            </a:r>
          </a:p>
          <a:p>
            <a:pPr lvl="1">
              <a:buFont typeface="Monotype Sorts" pitchFamily="-84" charset="2"/>
              <a:buNone/>
            </a:pPr>
            <a:r>
              <a:rPr lang="en-US" altLang="en-US" dirty="0">
                <a:solidFill>
                  <a:srgbClr val="CC6600"/>
                </a:solidFill>
              </a:rPr>
              <a:t>2.</a:t>
            </a:r>
            <a:r>
              <a:rPr lang="en-US" altLang="en-US" dirty="0"/>
              <a:t>	Bounded capacity – finite length of </a:t>
            </a:r>
            <a:r>
              <a:rPr lang="en-US" altLang="en-US" i="1" dirty="0"/>
              <a:t>n</a:t>
            </a:r>
            <a:r>
              <a:rPr lang="en-US" altLang="en-US" dirty="0"/>
              <a:t> messages.</a:t>
            </a:r>
            <a:br>
              <a:rPr lang="en-US" altLang="en-US" dirty="0"/>
            </a:br>
            <a:r>
              <a:rPr lang="en-US" altLang="en-US" dirty="0"/>
              <a:t>Sender must wait if link full</a:t>
            </a:r>
          </a:p>
          <a:p>
            <a:pPr lvl="1">
              <a:buFont typeface="Monotype Sorts" pitchFamily="-84" charset="2"/>
              <a:buNone/>
            </a:pPr>
            <a:r>
              <a:rPr lang="en-US" altLang="en-US" dirty="0">
                <a:solidFill>
                  <a:srgbClr val="CC6600"/>
                </a:solidFill>
              </a:rPr>
              <a:t>3.</a:t>
            </a:r>
            <a:r>
              <a:rPr lang="en-US" altLang="en-US" dirty="0"/>
              <a:t>	Unbounded capacity – infinite length </a:t>
            </a:r>
            <a:br>
              <a:rPr lang="en-US" altLang="en-US" dirty="0"/>
            </a:br>
            <a:r>
              <a:rPr lang="en-US" altLang="en-US" dirty="0"/>
              <a:t>Sender never waits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028700" y="123825"/>
            <a:ext cx="8229600" cy="576263"/>
          </a:xfrm>
        </p:spPr>
        <p:txBody>
          <a:bodyPr/>
          <a:lstStyle/>
          <a:p>
            <a:pPr eaLnBrk="1" hangingPunct="1"/>
            <a:r>
              <a:rPr lang="en-US" altLang="en-US" sz="2800"/>
              <a:t>Communications in Client-Server Systems</a:t>
            </a:r>
          </a:p>
        </p:txBody>
      </p:sp>
      <p:sp>
        <p:nvSpPr>
          <p:cNvPr id="56323" name="Rectangle 3"/>
          <p:cNvSpPr>
            <a:spLocks noGrp="1" noChangeArrowheads="1"/>
          </p:cNvSpPr>
          <p:nvPr>
            <p:ph type="body" idx="1"/>
          </p:nvPr>
        </p:nvSpPr>
        <p:spPr>
          <a:xfrm>
            <a:off x="889000" y="1233488"/>
            <a:ext cx="6794500" cy="4530725"/>
          </a:xfrm>
        </p:spPr>
        <p:txBody>
          <a:bodyPr/>
          <a:lstStyle/>
          <a:p>
            <a:r>
              <a:rPr lang="en-US" altLang="en-US"/>
              <a:t>Sockets</a:t>
            </a:r>
          </a:p>
          <a:p>
            <a:r>
              <a:rPr lang="en-US" altLang="en-US"/>
              <a:t>Remote Procedure Calls</a:t>
            </a:r>
          </a:p>
          <a:p>
            <a:r>
              <a:rPr lang="en-US" altLang="en-US"/>
              <a:t>Pipes</a:t>
            </a:r>
          </a:p>
          <a:p>
            <a:r>
              <a:rPr lang="en-US" altLang="en-US"/>
              <a:t>Remote Method Invocation (Java)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a:t>Sockets</a:t>
            </a:r>
          </a:p>
        </p:txBody>
      </p:sp>
      <p:sp>
        <p:nvSpPr>
          <p:cNvPr id="57347" name="Rectangle 3"/>
          <p:cNvSpPr>
            <a:spLocks noGrp="1" noChangeArrowheads="1"/>
          </p:cNvSpPr>
          <p:nvPr>
            <p:ph type="body" idx="1"/>
          </p:nvPr>
        </p:nvSpPr>
        <p:spPr>
          <a:xfrm>
            <a:off x="822325" y="1154113"/>
            <a:ext cx="6977063" cy="4530725"/>
          </a:xfrm>
        </p:spPr>
        <p:txBody>
          <a:bodyPr>
            <a:normAutofit fontScale="70000" lnSpcReduction="20000"/>
          </a:bodyPr>
          <a:lstStyle/>
          <a:p>
            <a:r>
              <a:rPr lang="en-US" altLang="en-US" dirty="0"/>
              <a:t>A </a:t>
            </a:r>
            <a:r>
              <a:rPr lang="en-US" altLang="en-US" b="1" dirty="0">
                <a:solidFill>
                  <a:srgbClr val="0000FF"/>
                </a:solidFill>
              </a:rPr>
              <a:t>socket </a:t>
            </a:r>
            <a:r>
              <a:rPr lang="en-US" altLang="en-US" dirty="0"/>
              <a:t>is defined as an endpoint for communication</a:t>
            </a:r>
          </a:p>
          <a:p>
            <a:endParaRPr lang="en-US" altLang="en-US" sz="800" dirty="0"/>
          </a:p>
          <a:p>
            <a:r>
              <a:rPr lang="en-US" altLang="en-US" dirty="0"/>
              <a:t>Concatenation of IP address and </a:t>
            </a:r>
            <a:r>
              <a:rPr lang="en-US" altLang="en-US" b="1" dirty="0">
                <a:solidFill>
                  <a:srgbClr val="0000FF"/>
                </a:solidFill>
              </a:rPr>
              <a:t>port</a:t>
            </a:r>
            <a:r>
              <a:rPr lang="en-US" altLang="en-US" dirty="0"/>
              <a:t> – a number included at start of message packet to differentiate network services on a host</a:t>
            </a:r>
          </a:p>
          <a:p>
            <a:endParaRPr lang="en-US" altLang="en-US" sz="800" dirty="0"/>
          </a:p>
          <a:p>
            <a:r>
              <a:rPr lang="en-US" altLang="en-US" dirty="0"/>
              <a:t>The socket </a:t>
            </a:r>
            <a:r>
              <a:rPr lang="en-US" altLang="en-US" b="1" dirty="0"/>
              <a:t>161.25.19.8:1625</a:t>
            </a:r>
            <a:r>
              <a:rPr lang="en-US" altLang="en-US" dirty="0"/>
              <a:t> refers to port </a:t>
            </a:r>
            <a:r>
              <a:rPr lang="en-US" altLang="en-US" b="1" dirty="0"/>
              <a:t>1625</a:t>
            </a:r>
            <a:r>
              <a:rPr lang="en-US" altLang="en-US" dirty="0"/>
              <a:t> on host </a:t>
            </a:r>
            <a:r>
              <a:rPr lang="en-US" altLang="en-US" b="1" dirty="0"/>
              <a:t>161.25.19.8</a:t>
            </a:r>
          </a:p>
          <a:p>
            <a:endParaRPr lang="en-US" altLang="en-US" sz="800" b="1" dirty="0"/>
          </a:p>
          <a:p>
            <a:r>
              <a:rPr lang="en-US" altLang="en-US" dirty="0"/>
              <a:t>Communication consists between a pair of sockets</a:t>
            </a:r>
          </a:p>
          <a:p>
            <a:endParaRPr lang="en-US" altLang="en-US" sz="800" dirty="0"/>
          </a:p>
          <a:p>
            <a:r>
              <a:rPr lang="en-US" altLang="en-US" dirty="0"/>
              <a:t>All ports below 1024 are </a:t>
            </a:r>
            <a:r>
              <a:rPr lang="en-US" altLang="en-US" b="1" i="1" dirty="0"/>
              <a:t>well known</a:t>
            </a:r>
            <a:r>
              <a:rPr lang="en-US" altLang="en-US" dirty="0"/>
              <a:t>, used for standard services</a:t>
            </a:r>
          </a:p>
          <a:p>
            <a:endParaRPr lang="en-US" altLang="en-US" sz="800" dirty="0"/>
          </a:p>
          <a:p>
            <a:r>
              <a:rPr lang="en-US" altLang="en-US" dirty="0"/>
              <a:t>Special IP address 127.0.0.1 (</a:t>
            </a:r>
            <a:r>
              <a:rPr lang="en-US" altLang="en-US" b="1" dirty="0">
                <a:solidFill>
                  <a:srgbClr val="0000FF"/>
                </a:solidFill>
              </a:rPr>
              <a:t>loopback</a:t>
            </a:r>
            <a:r>
              <a:rPr lang="en-US" altLang="en-US" dirty="0"/>
              <a:t>) to refer to system on which process is running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57238" y="152400"/>
            <a:ext cx="8229600" cy="576263"/>
          </a:xfrm>
        </p:spPr>
        <p:txBody>
          <a:bodyPr>
            <a:normAutofit fontScale="90000"/>
          </a:bodyPr>
          <a:lstStyle/>
          <a:p>
            <a:pPr eaLnBrk="1" hangingPunct="1"/>
            <a:r>
              <a:rPr lang="en-US" altLang="en-US"/>
              <a:t>Socket Communication</a:t>
            </a:r>
          </a:p>
        </p:txBody>
      </p:sp>
      <p:pic>
        <p:nvPicPr>
          <p:cNvPr id="58371" name="Picture 7"/>
          <p:cNvPicPr>
            <a:picLocks noChangeAspect="1" noChangeArrowheads="1"/>
          </p:cNvPicPr>
          <p:nvPr/>
        </p:nvPicPr>
        <p:blipFill>
          <a:blip r:embed="rId3"/>
          <a:srcRect/>
          <a:stretch>
            <a:fillRect/>
          </a:stretch>
        </p:blipFill>
        <p:spPr bwMode="auto">
          <a:xfrm>
            <a:off x="1782763" y="1166813"/>
            <a:ext cx="5794375" cy="39624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a:t>Sockets in Java</a:t>
            </a:r>
          </a:p>
        </p:txBody>
      </p:sp>
      <p:sp>
        <p:nvSpPr>
          <p:cNvPr id="59395" name="Rectangle 3"/>
          <p:cNvSpPr>
            <a:spLocks noGrp="1" noChangeArrowheads="1"/>
          </p:cNvSpPr>
          <p:nvPr>
            <p:ph type="body" idx="1"/>
          </p:nvPr>
        </p:nvSpPr>
        <p:spPr>
          <a:xfrm>
            <a:off x="806450" y="1233488"/>
            <a:ext cx="3419475" cy="4530725"/>
          </a:xfrm>
        </p:spPr>
        <p:txBody>
          <a:bodyPr>
            <a:normAutofit fontScale="85000" lnSpcReduction="20000"/>
          </a:bodyPr>
          <a:lstStyle/>
          <a:p>
            <a:r>
              <a:rPr lang="en-US" altLang="en-US"/>
              <a:t>Three types of sockets</a:t>
            </a:r>
          </a:p>
          <a:p>
            <a:pPr lvl="1"/>
            <a:r>
              <a:rPr lang="en-US" altLang="en-US" b="1">
                <a:solidFill>
                  <a:srgbClr val="0000FF"/>
                </a:solidFill>
              </a:rPr>
              <a:t>Connection-oriented </a:t>
            </a:r>
            <a:r>
              <a:rPr lang="en-US" altLang="en-US"/>
              <a:t>(</a:t>
            </a:r>
            <a:r>
              <a:rPr lang="en-US" altLang="en-US" b="1">
                <a:solidFill>
                  <a:srgbClr val="0000FF"/>
                </a:solidFill>
              </a:rPr>
              <a:t>TCP</a:t>
            </a:r>
            <a:r>
              <a:rPr lang="en-US" altLang="en-US"/>
              <a:t>)</a:t>
            </a:r>
          </a:p>
          <a:p>
            <a:pPr lvl="1"/>
            <a:r>
              <a:rPr lang="en-US" altLang="en-US" b="1">
                <a:solidFill>
                  <a:srgbClr val="0000FF"/>
                </a:solidFill>
              </a:rPr>
              <a:t>Connectionless</a:t>
            </a:r>
            <a:r>
              <a:rPr lang="en-US" altLang="en-US"/>
              <a:t> (</a:t>
            </a:r>
            <a:r>
              <a:rPr lang="en-US" altLang="en-US" b="1">
                <a:solidFill>
                  <a:srgbClr val="0000FF"/>
                </a:solidFill>
              </a:rPr>
              <a:t>UDP</a:t>
            </a:r>
            <a:r>
              <a:rPr lang="en-US" altLang="en-US"/>
              <a:t>)</a:t>
            </a:r>
          </a:p>
          <a:p>
            <a:pPr lvl="1"/>
            <a:r>
              <a:rPr lang="en-US" altLang="en-US" b="1">
                <a:latin typeface="Courier New" pitchFamily="49" charset="0"/>
                <a:cs typeface="Courier New" pitchFamily="49" charset="0"/>
              </a:rPr>
              <a:t>MulticastSocket</a:t>
            </a:r>
            <a:r>
              <a:rPr lang="en-US" altLang="en-US"/>
              <a:t> class– data can be sent to multiple recipients</a:t>
            </a:r>
          </a:p>
          <a:p>
            <a:pPr>
              <a:buFont typeface="Monotype Sorts" pitchFamily="-84" charset="2"/>
              <a:buNone/>
            </a:pPr>
            <a:endParaRPr lang="en-US" altLang="en-US"/>
          </a:p>
          <a:p>
            <a:r>
              <a:rPr lang="en-US" altLang="en-US"/>
              <a:t>Consider this “Date” server:</a:t>
            </a:r>
          </a:p>
          <a:p>
            <a:pPr lvl="1"/>
            <a:endParaRPr lang="en-US" altLang="en-US"/>
          </a:p>
          <a:p>
            <a:endParaRPr lang="en-US" altLang="en-US"/>
          </a:p>
        </p:txBody>
      </p:sp>
      <p:pic>
        <p:nvPicPr>
          <p:cNvPr id="59396" name="Picture 1" descr="Screen Shot 2012-12-04 at 1.11.28 PM.png"/>
          <p:cNvPicPr>
            <a:picLocks noChangeAspect="1"/>
          </p:cNvPicPr>
          <p:nvPr/>
        </p:nvPicPr>
        <p:blipFill>
          <a:blip r:embed="rId3"/>
          <a:srcRect/>
          <a:stretch>
            <a:fillRect/>
          </a:stretch>
        </p:blipFill>
        <p:spPr bwMode="auto">
          <a:xfrm>
            <a:off x="4087813" y="1125538"/>
            <a:ext cx="4967287" cy="5097462"/>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Remote Procedure Calls</a:t>
            </a:r>
          </a:p>
        </p:txBody>
      </p:sp>
      <p:sp>
        <p:nvSpPr>
          <p:cNvPr id="60419" name="Rectangle 3"/>
          <p:cNvSpPr>
            <a:spLocks noGrp="1" noChangeArrowheads="1"/>
          </p:cNvSpPr>
          <p:nvPr>
            <p:ph type="body" idx="1"/>
          </p:nvPr>
        </p:nvSpPr>
        <p:spPr>
          <a:xfrm>
            <a:off x="901700" y="1138238"/>
            <a:ext cx="6823075" cy="4867275"/>
          </a:xfrm>
        </p:spPr>
        <p:txBody>
          <a:bodyPr>
            <a:normAutofit fontScale="77500" lnSpcReduction="20000"/>
          </a:bodyPr>
          <a:lstStyle/>
          <a:p>
            <a:r>
              <a:rPr lang="en-US" altLang="en-US"/>
              <a:t>Remote procedure call (RPC) abstracts procedure calls between processes on networked systems</a:t>
            </a:r>
          </a:p>
          <a:p>
            <a:pPr lvl="1"/>
            <a:r>
              <a:rPr lang="en-US" altLang="en-US"/>
              <a:t>Again uses ports for service differentiation</a:t>
            </a:r>
          </a:p>
          <a:p>
            <a:r>
              <a:rPr lang="en-US" altLang="en-US" b="1">
                <a:solidFill>
                  <a:srgbClr val="0000FF"/>
                </a:solidFill>
              </a:rPr>
              <a:t>Stubs</a:t>
            </a:r>
            <a:r>
              <a:rPr lang="en-US" altLang="en-US"/>
              <a:t> – client-side proxy for the actual procedure on the server</a:t>
            </a:r>
          </a:p>
          <a:p>
            <a:r>
              <a:rPr lang="en-US" altLang="en-US"/>
              <a:t>The client-side stub locates the server and </a:t>
            </a:r>
            <a:r>
              <a:rPr lang="en-US" altLang="en-US" b="1">
                <a:solidFill>
                  <a:srgbClr val="0000FF"/>
                </a:solidFill>
              </a:rPr>
              <a:t>marshalls</a:t>
            </a:r>
            <a:r>
              <a:rPr lang="en-US" altLang="en-US"/>
              <a:t> the parameters</a:t>
            </a:r>
          </a:p>
          <a:p>
            <a:r>
              <a:rPr lang="en-US" altLang="en-US"/>
              <a:t>The server-side stub receives this message, unpacks the marshalled parameters, and performs the procedure on the server</a:t>
            </a:r>
          </a:p>
          <a:p>
            <a:r>
              <a:rPr lang="en-US" altLang="en-US"/>
              <a:t>On Windows, stub code compile from specification written in </a:t>
            </a:r>
            <a:r>
              <a:rPr lang="en-US" altLang="en-US" b="1">
                <a:solidFill>
                  <a:srgbClr val="0000FF"/>
                </a:solidFill>
              </a:rPr>
              <a:t>Microsoft Interface Definition Language </a:t>
            </a:r>
            <a:r>
              <a:rPr lang="en-US" altLang="en-US"/>
              <a:t>(</a:t>
            </a:r>
            <a:r>
              <a:rPr lang="en-US" altLang="en-US" b="1">
                <a:solidFill>
                  <a:srgbClr val="0000FF"/>
                </a:solidFill>
              </a:rPr>
              <a:t>MIDL</a:t>
            </a:r>
            <a:r>
              <a:rPr lang="en-US" altLang="en-US"/>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Pipes</a:t>
            </a:r>
          </a:p>
        </p:txBody>
      </p:sp>
      <p:sp>
        <p:nvSpPr>
          <p:cNvPr id="63491" name="Rectangle 3"/>
          <p:cNvSpPr>
            <a:spLocks noGrp="1" noChangeArrowheads="1"/>
          </p:cNvSpPr>
          <p:nvPr>
            <p:ph type="body" idx="1"/>
          </p:nvPr>
        </p:nvSpPr>
        <p:spPr>
          <a:xfrm>
            <a:off x="874713" y="1154113"/>
            <a:ext cx="6945312" cy="4530725"/>
          </a:xfrm>
        </p:spPr>
        <p:txBody>
          <a:bodyPr>
            <a:normAutofit fontScale="70000" lnSpcReduction="20000"/>
          </a:bodyPr>
          <a:lstStyle/>
          <a:p>
            <a:r>
              <a:rPr lang="en-US" altLang="en-US"/>
              <a:t>Acts as a conduit allowing two processes to communicate</a:t>
            </a:r>
          </a:p>
          <a:p>
            <a:r>
              <a:rPr lang="en-US" altLang="en-US"/>
              <a:t>Issues:</a:t>
            </a:r>
          </a:p>
          <a:p>
            <a:pPr lvl="1"/>
            <a:r>
              <a:rPr lang="en-US" altLang="en-US"/>
              <a:t>Is communication unidirectional or bidirectional?</a:t>
            </a:r>
          </a:p>
          <a:p>
            <a:pPr lvl="1"/>
            <a:r>
              <a:rPr lang="en-US" altLang="en-US"/>
              <a:t>In the case of two-way communication, is it half or full-duplex?</a:t>
            </a:r>
          </a:p>
          <a:p>
            <a:pPr lvl="1"/>
            <a:r>
              <a:rPr lang="en-US" altLang="en-US"/>
              <a:t>Must there exist a relationship (i.e., </a:t>
            </a:r>
            <a:r>
              <a:rPr lang="en-US" altLang="en-US" b="1" i="1"/>
              <a:t>parent-child</a:t>
            </a:r>
            <a:r>
              <a:rPr lang="en-US" altLang="en-US"/>
              <a:t>) between the communicating processes?</a:t>
            </a:r>
          </a:p>
          <a:p>
            <a:pPr lvl="1"/>
            <a:r>
              <a:rPr lang="en-US" altLang="en-US"/>
              <a:t>Can the pipes be used over a network?</a:t>
            </a:r>
          </a:p>
          <a:p>
            <a:r>
              <a:rPr lang="en-US" altLang="en-US"/>
              <a:t>Ordinary pipes – cannot be accessed  from outside the process that created it. Typically, a parent process creates a pipe and uses it to communicate with a child process that it created. </a:t>
            </a:r>
          </a:p>
          <a:p>
            <a:r>
              <a:rPr lang="en-US" altLang="en-US"/>
              <a:t>Named pipes – can be accessed without a parent-child relationship.</a:t>
            </a:r>
          </a:p>
          <a:p>
            <a:pPr>
              <a:buFont typeface="Monotype Sorts" pitchFamily="-84" charset="2"/>
              <a:buNone/>
            </a:pPr>
            <a:endParaRPr lang="en-US" altLang="en-US"/>
          </a:p>
          <a:p>
            <a:pPr lvl="1"/>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6"/>
          <p:cNvSpPr>
            <a:spLocks noGrp="1"/>
          </p:cNvSpPr>
          <p:nvPr>
            <p:ph type="title"/>
          </p:nvPr>
        </p:nvSpPr>
        <p:spPr>
          <a:xfrm>
            <a:off x="457200" y="130175"/>
            <a:ext cx="8229600" cy="576263"/>
          </a:xfrm>
        </p:spPr>
        <p:txBody>
          <a:bodyPr>
            <a:normAutofit fontScale="90000"/>
          </a:bodyPr>
          <a:lstStyle/>
          <a:p>
            <a:r>
              <a:rPr lang="en-US" altLang="en-US"/>
              <a:t>Ordinary Pipes</a:t>
            </a:r>
          </a:p>
        </p:txBody>
      </p:sp>
      <p:sp>
        <p:nvSpPr>
          <p:cNvPr id="54275" name="Content Placeholder 7"/>
          <p:cNvSpPr>
            <a:spLocks noGrp="1"/>
          </p:cNvSpPr>
          <p:nvPr>
            <p:ph idx="1"/>
          </p:nvPr>
        </p:nvSpPr>
        <p:spPr>
          <a:xfrm>
            <a:off x="822325" y="1138238"/>
            <a:ext cx="7612063" cy="4930775"/>
          </a:xfrm>
        </p:spPr>
        <p:txBody>
          <a:bodyPr>
            <a:normAutofit fontScale="70000" lnSpcReduction="20000"/>
          </a:bodyPr>
          <a:lstStyle/>
          <a:p>
            <a:pPr>
              <a:buFont typeface="Monotype Sorts" charset="0"/>
              <a:buChar char="n"/>
              <a:defRPr/>
            </a:pPr>
            <a:r>
              <a:rPr lang="en-US" dirty="0">
                <a:ea typeface="ＭＳ Ｐゴシック" charset="0"/>
                <a:cs typeface="ＭＳ Ｐゴシック" charset="0"/>
              </a:rPr>
              <a:t>Ordinary Pipes</a:t>
            </a:r>
            <a:r>
              <a:rPr lang="en-US" b="1" dirty="0">
                <a:ea typeface="ＭＳ Ｐゴシック" charset="0"/>
                <a:cs typeface="ＭＳ Ｐゴシック" charset="0"/>
              </a:rPr>
              <a:t> </a:t>
            </a:r>
            <a:r>
              <a:rPr lang="en-US" dirty="0">
                <a:ea typeface="ＭＳ Ｐゴシック" charset="0"/>
                <a:cs typeface="ＭＳ Ｐゴシック" charset="0"/>
              </a:rPr>
              <a:t>allow communication in standard producer-consumer style</a:t>
            </a:r>
          </a:p>
          <a:p>
            <a:pPr>
              <a:buFont typeface="Monotype Sorts" charset="0"/>
              <a:buChar char="n"/>
              <a:defRPr/>
            </a:pPr>
            <a:r>
              <a:rPr lang="en-US" dirty="0">
                <a:ea typeface="ＭＳ Ｐゴシック" charset="0"/>
                <a:cs typeface="ＭＳ Ｐゴシック" charset="0"/>
              </a:rPr>
              <a:t>Producer writes to one end (the </a:t>
            </a:r>
            <a:r>
              <a:rPr lang="en-US" b="1" dirty="0">
                <a:solidFill>
                  <a:srgbClr val="0000FF"/>
                </a:solidFill>
                <a:ea typeface="ＭＳ Ｐゴシック" charset="0"/>
                <a:cs typeface="ＭＳ Ｐゴシック" charset="0"/>
              </a:rPr>
              <a:t>write-end </a:t>
            </a:r>
            <a:r>
              <a:rPr lang="en-US" dirty="0">
                <a:ea typeface="ＭＳ Ｐゴシック" charset="0"/>
                <a:cs typeface="ＭＳ Ｐゴシック" charset="0"/>
              </a:rPr>
              <a:t>of the pipe)</a:t>
            </a:r>
          </a:p>
          <a:p>
            <a:pPr>
              <a:buFont typeface="Monotype Sorts" charset="0"/>
              <a:buChar char="n"/>
              <a:defRPr/>
            </a:pPr>
            <a:r>
              <a:rPr lang="en-US" dirty="0">
                <a:ea typeface="ＭＳ Ｐゴシック" charset="0"/>
                <a:cs typeface="ＭＳ Ｐゴシック" charset="0"/>
              </a:rPr>
              <a:t>Consumer reads from the other end (the </a:t>
            </a:r>
            <a:r>
              <a:rPr lang="en-US" b="1" dirty="0">
                <a:solidFill>
                  <a:srgbClr val="0000FF"/>
                </a:solidFill>
                <a:ea typeface="ＭＳ Ｐゴシック" charset="0"/>
                <a:cs typeface="ＭＳ Ｐゴシック" charset="0"/>
              </a:rPr>
              <a:t>read-end</a:t>
            </a:r>
            <a:r>
              <a:rPr lang="en-US" i="1" dirty="0">
                <a:ea typeface="ＭＳ Ｐゴシック" charset="0"/>
                <a:cs typeface="ＭＳ Ｐゴシック" charset="0"/>
              </a:rPr>
              <a:t> </a:t>
            </a:r>
            <a:r>
              <a:rPr lang="en-US" dirty="0">
                <a:ea typeface="ＭＳ Ｐゴシック" charset="0"/>
                <a:cs typeface="ＭＳ Ｐゴシック" charset="0"/>
              </a:rPr>
              <a:t>of the pipe)</a:t>
            </a:r>
          </a:p>
          <a:p>
            <a:pPr>
              <a:buFont typeface="Monotype Sorts" charset="0"/>
              <a:buChar char="n"/>
              <a:defRPr/>
            </a:pPr>
            <a:r>
              <a:rPr lang="en-US" dirty="0">
                <a:ea typeface="ＭＳ Ｐゴシック" charset="0"/>
                <a:cs typeface="ＭＳ Ｐゴシック" charset="0"/>
              </a:rPr>
              <a:t>Ordinary pipes are therefore unidirectional</a:t>
            </a:r>
          </a:p>
          <a:p>
            <a:pPr>
              <a:buFont typeface="Monotype Sorts" charset="0"/>
              <a:buChar char="n"/>
              <a:defRPr/>
            </a:pPr>
            <a:r>
              <a:rPr lang="en-US" dirty="0">
                <a:ea typeface="ＭＳ Ｐゴシック" charset="0"/>
                <a:cs typeface="ＭＳ Ｐゴシック" charset="0"/>
              </a:rPr>
              <a:t>Require parent-child relationship between communicating processes</a:t>
            </a:r>
          </a:p>
          <a:p>
            <a:pPr marL="0" indent="0">
              <a:buFont typeface="Monotype Sorts" pitchFamily="-84" charset="2"/>
              <a:buNone/>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pitchFamily="-84" charset="2"/>
              <a:buNone/>
              <a:defRPr/>
            </a:pPr>
            <a:endParaRPr lang="en-US" dirty="0">
              <a:ea typeface="ＭＳ Ｐゴシック" charset="0"/>
              <a:cs typeface="ＭＳ Ｐゴシック" charset="0"/>
            </a:endParaRPr>
          </a:p>
          <a:p>
            <a:pPr marL="0" indent="0">
              <a:buFont typeface="Monotype Sorts" pitchFamily="-84" charset="2"/>
              <a:buNone/>
              <a:defRPr/>
            </a:pPr>
            <a:endParaRPr lang="en-US" sz="800" dirty="0">
              <a:ea typeface="ＭＳ Ｐゴシック" charset="0"/>
              <a:cs typeface="ＭＳ Ｐゴシック" charset="0"/>
            </a:endParaRPr>
          </a:p>
          <a:p>
            <a:pPr>
              <a:buFont typeface="Monotype Sorts" charset="0"/>
              <a:buChar char="n"/>
              <a:defRPr/>
            </a:pPr>
            <a:r>
              <a:rPr lang="en-US" dirty="0">
                <a:ea typeface="ＭＳ Ｐゴシック" charset="0"/>
                <a:cs typeface="ＭＳ Ｐゴシック" charset="0"/>
              </a:rPr>
              <a:t>Windows calls these </a:t>
            </a:r>
            <a:r>
              <a:rPr lang="en-US" b="1" dirty="0">
                <a:solidFill>
                  <a:srgbClr val="0000FF"/>
                </a:solidFill>
                <a:ea typeface="ＭＳ Ｐゴシック" charset="0"/>
                <a:cs typeface="ＭＳ Ｐゴシック" charset="0"/>
              </a:rPr>
              <a:t>anonymous pipes</a:t>
            </a:r>
          </a:p>
          <a:p>
            <a:pPr>
              <a:buFont typeface="Monotype Sorts" charset="0"/>
              <a:buChar char="n"/>
              <a:defRPr/>
            </a:pPr>
            <a:endParaRPr lang="en-US" dirty="0">
              <a:ea typeface="ＭＳ Ｐゴシック" charset="0"/>
              <a:cs typeface="ＭＳ Ｐゴシック" charset="0"/>
            </a:endParaRPr>
          </a:p>
        </p:txBody>
      </p:sp>
      <p:pic>
        <p:nvPicPr>
          <p:cNvPr id="64516" name="Picture 4"/>
          <p:cNvPicPr>
            <a:picLocks noChangeAspect="1"/>
          </p:cNvPicPr>
          <p:nvPr/>
        </p:nvPicPr>
        <p:blipFill>
          <a:blip r:embed="rId3"/>
          <a:srcRect/>
          <a:stretch>
            <a:fillRect/>
          </a:stretch>
        </p:blipFill>
        <p:spPr bwMode="auto">
          <a:xfrm>
            <a:off x="2713038" y="3554413"/>
            <a:ext cx="5592762" cy="1703387"/>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360488" y="182563"/>
            <a:ext cx="6251575" cy="576262"/>
          </a:xfrm>
        </p:spPr>
        <p:txBody>
          <a:bodyPr>
            <a:normAutofit fontScale="90000"/>
          </a:bodyPr>
          <a:lstStyle/>
          <a:p>
            <a:pPr eaLnBrk="1" hangingPunct="1"/>
            <a:r>
              <a:rPr lang="en-US" altLang="en-US"/>
              <a:t>Process State</a:t>
            </a:r>
          </a:p>
        </p:txBody>
      </p:sp>
      <p:sp>
        <p:nvSpPr>
          <p:cNvPr id="9219" name="Rectangle 3"/>
          <p:cNvSpPr>
            <a:spLocks noGrp="1" noChangeArrowheads="1"/>
          </p:cNvSpPr>
          <p:nvPr>
            <p:ph type="body" idx="1"/>
          </p:nvPr>
        </p:nvSpPr>
        <p:spPr>
          <a:xfrm>
            <a:off x="806450" y="1246188"/>
            <a:ext cx="7370763" cy="3254375"/>
          </a:xfrm>
        </p:spPr>
        <p:txBody>
          <a:bodyPr>
            <a:normAutofit fontScale="92500" lnSpcReduction="20000"/>
          </a:bodyPr>
          <a:lstStyle/>
          <a:p>
            <a:r>
              <a:rPr lang="en-US" altLang="en-US"/>
              <a:t>As a process executes, it changes </a:t>
            </a:r>
            <a:r>
              <a:rPr lang="en-US" altLang="en-US" b="1">
                <a:solidFill>
                  <a:srgbClr val="3366FF"/>
                </a:solidFill>
              </a:rPr>
              <a:t>state</a:t>
            </a:r>
          </a:p>
          <a:p>
            <a:pPr lvl="1"/>
            <a:r>
              <a:rPr lang="en-US" altLang="en-US" b="1"/>
              <a:t>new</a:t>
            </a:r>
            <a:r>
              <a:rPr lang="en-US" altLang="en-US"/>
              <a:t>:  The process is being created</a:t>
            </a:r>
          </a:p>
          <a:p>
            <a:pPr lvl="1"/>
            <a:r>
              <a:rPr lang="en-US" altLang="en-US" b="1"/>
              <a:t>running</a:t>
            </a:r>
            <a:r>
              <a:rPr lang="en-US" altLang="en-US"/>
              <a:t>:  Instructions are being executed</a:t>
            </a:r>
          </a:p>
          <a:p>
            <a:pPr lvl="1"/>
            <a:r>
              <a:rPr lang="en-US" altLang="en-US" b="1"/>
              <a:t>waiting</a:t>
            </a:r>
            <a:r>
              <a:rPr lang="en-US" altLang="en-US"/>
              <a:t>:  The process is waiting for some event to occur</a:t>
            </a:r>
          </a:p>
          <a:p>
            <a:pPr lvl="1"/>
            <a:r>
              <a:rPr lang="en-US" altLang="en-US" b="1"/>
              <a:t>ready</a:t>
            </a:r>
            <a:r>
              <a:rPr lang="en-US" altLang="en-US"/>
              <a:t>:  The process is waiting to be assigned to a processor</a:t>
            </a:r>
          </a:p>
          <a:p>
            <a:pPr lvl="1"/>
            <a:r>
              <a:rPr lang="en-US" altLang="en-US" b="1"/>
              <a:t>terminated</a:t>
            </a:r>
            <a:r>
              <a:rPr lang="en-US" altLang="en-US"/>
              <a:t>:  The process has finished execution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6"/>
          <p:cNvSpPr>
            <a:spLocks noGrp="1"/>
          </p:cNvSpPr>
          <p:nvPr>
            <p:ph type="title"/>
          </p:nvPr>
        </p:nvSpPr>
        <p:spPr>
          <a:xfrm>
            <a:off x="473075" y="152400"/>
            <a:ext cx="8229600" cy="576263"/>
          </a:xfrm>
        </p:spPr>
        <p:txBody>
          <a:bodyPr>
            <a:normAutofit fontScale="90000"/>
          </a:bodyPr>
          <a:lstStyle/>
          <a:p>
            <a:r>
              <a:rPr lang="en-US" altLang="en-US"/>
              <a:t>Named Pipes</a:t>
            </a:r>
          </a:p>
        </p:txBody>
      </p:sp>
      <p:sp>
        <p:nvSpPr>
          <p:cNvPr id="65539" name="Content Placeholder 7"/>
          <p:cNvSpPr>
            <a:spLocks noGrp="1"/>
          </p:cNvSpPr>
          <p:nvPr>
            <p:ph idx="1"/>
          </p:nvPr>
        </p:nvSpPr>
        <p:spPr>
          <a:xfrm>
            <a:off x="806450" y="1233488"/>
            <a:ext cx="7061200" cy="4530725"/>
          </a:xfrm>
        </p:spPr>
        <p:txBody>
          <a:bodyPr>
            <a:normAutofit fontScale="92500" lnSpcReduction="10000"/>
          </a:bodyPr>
          <a:lstStyle/>
          <a:p>
            <a:r>
              <a:rPr lang="en-US" altLang="en-US" dirty="0"/>
              <a:t>Named Pipes are more powerful than ordinary pipes</a:t>
            </a:r>
          </a:p>
          <a:p>
            <a:r>
              <a:rPr lang="en-US" altLang="en-US" dirty="0"/>
              <a:t>Communication is bidirectional</a:t>
            </a:r>
          </a:p>
          <a:p>
            <a:r>
              <a:rPr lang="en-US" altLang="en-US" dirty="0"/>
              <a:t>No parent-child relationship is necessary between the communicating processes</a:t>
            </a:r>
          </a:p>
          <a:p>
            <a:r>
              <a:rPr lang="en-US" altLang="en-US" dirty="0"/>
              <a:t>Several processes can use the named pipe for communication</a:t>
            </a:r>
          </a:p>
          <a:p>
            <a:r>
              <a:rPr lang="en-US" altLang="en-US" dirty="0"/>
              <a:t>Provided on both UNIX and Windows systems</a:t>
            </a:r>
          </a:p>
          <a:p>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885825" y="163513"/>
            <a:ext cx="8229600" cy="576262"/>
          </a:xfrm>
        </p:spPr>
        <p:txBody>
          <a:bodyPr>
            <a:normAutofit fontScale="90000"/>
          </a:bodyPr>
          <a:lstStyle/>
          <a:p>
            <a:pPr eaLnBrk="1" hangingPunct="1"/>
            <a:r>
              <a:rPr lang="en-US" altLang="en-US"/>
              <a:t>Multithreaded Server Architecture</a:t>
            </a:r>
          </a:p>
        </p:txBody>
      </p:sp>
      <p:pic>
        <p:nvPicPr>
          <p:cNvPr id="7171" name="Picture 1" descr="4_02.pdf"/>
          <p:cNvPicPr>
            <a:picLocks noChangeAspect="1"/>
          </p:cNvPicPr>
          <p:nvPr/>
        </p:nvPicPr>
        <p:blipFill>
          <a:blip r:embed="rId3"/>
          <a:srcRect/>
          <a:stretch>
            <a:fillRect/>
          </a:stretch>
        </p:blipFill>
        <p:spPr bwMode="auto">
          <a:xfrm>
            <a:off x="1481138" y="1443038"/>
            <a:ext cx="6397625" cy="25812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62013" y="415925"/>
            <a:ext cx="6951662" cy="312738"/>
          </a:xfrm>
        </p:spPr>
        <p:txBody>
          <a:bodyPr>
            <a:normAutofit fontScale="90000"/>
          </a:bodyPr>
          <a:lstStyle/>
          <a:p>
            <a:pPr eaLnBrk="1" hangingPunct="1"/>
            <a:r>
              <a:rPr lang="en-US" altLang="en-US"/>
              <a:t>Benefits</a:t>
            </a:r>
          </a:p>
        </p:txBody>
      </p:sp>
      <p:sp>
        <p:nvSpPr>
          <p:cNvPr id="8195" name="Rectangle 3"/>
          <p:cNvSpPr>
            <a:spLocks noGrp="1" noChangeArrowheads="1"/>
          </p:cNvSpPr>
          <p:nvPr>
            <p:ph type="body" idx="1"/>
          </p:nvPr>
        </p:nvSpPr>
        <p:spPr>
          <a:xfrm>
            <a:off x="806450" y="1233488"/>
            <a:ext cx="7207250" cy="4530725"/>
          </a:xfrm>
        </p:spPr>
        <p:txBody>
          <a:bodyPr>
            <a:normAutofit fontScale="85000" lnSpcReduction="20000"/>
          </a:bodyPr>
          <a:lstStyle/>
          <a:p>
            <a:r>
              <a:rPr lang="en-US" altLang="en-US" b="1"/>
              <a:t>Responsiveness – </a:t>
            </a:r>
            <a:r>
              <a:rPr lang="en-US" altLang="en-US"/>
              <a:t>may allow continued execution if part of process is blocked, especially important for user interfaces</a:t>
            </a:r>
          </a:p>
          <a:p>
            <a:r>
              <a:rPr lang="en-US" altLang="en-US" b="1"/>
              <a:t>Resource Sharing – </a:t>
            </a:r>
            <a:r>
              <a:rPr lang="en-US" altLang="en-US"/>
              <a:t>threads share resources of process, easier than shared memory or message passing</a:t>
            </a:r>
          </a:p>
          <a:p>
            <a:r>
              <a:rPr lang="en-US" altLang="en-US" b="1"/>
              <a:t>Economy – </a:t>
            </a:r>
            <a:r>
              <a:rPr lang="en-US" altLang="en-US"/>
              <a:t>cheaper than process creation, thread switching lower overhead than context switching</a:t>
            </a:r>
          </a:p>
          <a:p>
            <a:r>
              <a:rPr lang="en-US" altLang="en-US" b="1"/>
              <a:t>Scalability – </a:t>
            </a:r>
            <a:r>
              <a:rPr lang="en-US" altLang="en-US"/>
              <a:t>process can take advantage of multiprocessor architectures</a:t>
            </a:r>
            <a:br>
              <a:rPr lang="en-US" altLang="en-US"/>
            </a:br>
            <a:endParaRPr lang="en-US" altLang="en-US"/>
          </a:p>
          <a:p>
            <a:endParaRPr lang="en-US" altLang="en-US"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012825" y="176213"/>
            <a:ext cx="7673975" cy="576262"/>
          </a:xfrm>
        </p:spPr>
        <p:txBody>
          <a:bodyPr>
            <a:normAutofit fontScale="90000"/>
          </a:bodyPr>
          <a:lstStyle/>
          <a:p>
            <a:pPr eaLnBrk="1" hangingPunct="1"/>
            <a:r>
              <a:rPr lang="en-US" altLang="en-US"/>
              <a:t>Multicore Programming</a:t>
            </a:r>
          </a:p>
        </p:txBody>
      </p:sp>
      <p:sp>
        <p:nvSpPr>
          <p:cNvPr id="9219" name="Content Placeholder 2"/>
          <p:cNvSpPr>
            <a:spLocks noGrp="1"/>
          </p:cNvSpPr>
          <p:nvPr>
            <p:ph idx="1"/>
          </p:nvPr>
        </p:nvSpPr>
        <p:spPr>
          <a:xfrm>
            <a:off x="882650" y="1208088"/>
            <a:ext cx="7723188" cy="4530725"/>
          </a:xfrm>
        </p:spPr>
        <p:txBody>
          <a:bodyPr>
            <a:normAutofit fontScale="77500" lnSpcReduction="20000"/>
          </a:bodyPr>
          <a:lstStyle/>
          <a:p>
            <a:r>
              <a:rPr lang="en-US" altLang="en-US" b="1">
                <a:solidFill>
                  <a:srgbClr val="3366FF"/>
                </a:solidFill>
              </a:rPr>
              <a:t>Multicore</a:t>
            </a:r>
            <a:r>
              <a:rPr lang="en-US" altLang="en-US"/>
              <a:t> or </a:t>
            </a:r>
            <a:r>
              <a:rPr lang="en-US" altLang="en-US" b="1">
                <a:solidFill>
                  <a:srgbClr val="3366FF"/>
                </a:solidFill>
              </a:rPr>
              <a:t>multiprocessor</a:t>
            </a:r>
            <a:r>
              <a:rPr lang="en-US" altLang="en-US"/>
              <a:t> systems putting pressure on programmers, challenges include:</a:t>
            </a:r>
          </a:p>
          <a:p>
            <a:pPr lvl="1"/>
            <a:r>
              <a:rPr lang="en-US" altLang="en-US" b="1"/>
              <a:t>Dividing activities</a:t>
            </a:r>
          </a:p>
          <a:p>
            <a:pPr lvl="1"/>
            <a:r>
              <a:rPr lang="en-US" altLang="en-US" b="1"/>
              <a:t>Balance</a:t>
            </a:r>
          </a:p>
          <a:p>
            <a:pPr lvl="1"/>
            <a:r>
              <a:rPr lang="en-US" altLang="en-US" b="1"/>
              <a:t>Data splitting</a:t>
            </a:r>
          </a:p>
          <a:p>
            <a:pPr lvl="1"/>
            <a:r>
              <a:rPr lang="en-US" altLang="en-US" b="1"/>
              <a:t>Data dependency</a:t>
            </a:r>
          </a:p>
          <a:p>
            <a:pPr lvl="1"/>
            <a:r>
              <a:rPr lang="en-US" altLang="en-US" b="1"/>
              <a:t>Testing and debugging</a:t>
            </a:r>
          </a:p>
          <a:p>
            <a:r>
              <a:rPr lang="en-US" altLang="en-US" b="1" i="1"/>
              <a:t>Parallelism</a:t>
            </a:r>
            <a:r>
              <a:rPr lang="en-US" altLang="en-US"/>
              <a:t> implies a system can perform more than one task simultaneously</a:t>
            </a:r>
          </a:p>
          <a:p>
            <a:r>
              <a:rPr lang="en-US" altLang="en-US" b="1" i="1"/>
              <a:t>Concurrency</a:t>
            </a:r>
            <a:r>
              <a:rPr lang="en-US" altLang="en-US"/>
              <a:t> supports more than one task making progress</a:t>
            </a:r>
          </a:p>
          <a:p>
            <a:pPr lvl="1"/>
            <a:r>
              <a:rPr lang="en-US" altLang="en-US"/>
              <a:t>Single processor / core, scheduler providing concurrency</a:t>
            </a:r>
          </a:p>
          <a:p>
            <a:pPr lvl="1">
              <a:buFont typeface="Monotype Sorts" pitchFamily="-84" charset="2"/>
              <a:buNone/>
            </a:pPr>
            <a:endParaRPr lang="en-US" altLang="en-US"/>
          </a:p>
          <a:p>
            <a:pPr lvl="1">
              <a:buFont typeface="Monotype Sorts" pitchFamily="-84" charset="2"/>
              <a:buNone/>
            </a:pPr>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012825" y="176213"/>
            <a:ext cx="7673975" cy="576262"/>
          </a:xfrm>
        </p:spPr>
        <p:txBody>
          <a:bodyPr>
            <a:normAutofit fontScale="90000"/>
          </a:bodyPr>
          <a:lstStyle/>
          <a:p>
            <a:pPr eaLnBrk="1" hangingPunct="1"/>
            <a:r>
              <a:rPr lang="en-US" altLang="en-US"/>
              <a:t>Multicore Programming (Cont.)</a:t>
            </a:r>
          </a:p>
        </p:txBody>
      </p:sp>
      <p:sp>
        <p:nvSpPr>
          <p:cNvPr id="10243" name="Content Placeholder 2"/>
          <p:cNvSpPr>
            <a:spLocks noGrp="1"/>
          </p:cNvSpPr>
          <p:nvPr>
            <p:ph idx="1"/>
          </p:nvPr>
        </p:nvSpPr>
        <p:spPr>
          <a:xfrm>
            <a:off x="806450" y="1233488"/>
            <a:ext cx="7156450" cy="4530725"/>
          </a:xfrm>
        </p:spPr>
        <p:txBody>
          <a:bodyPr>
            <a:normAutofit fontScale="92500" lnSpcReduction="20000"/>
          </a:bodyPr>
          <a:lstStyle/>
          <a:p>
            <a:r>
              <a:rPr lang="en-US" altLang="en-US"/>
              <a:t>Types of parallelism </a:t>
            </a:r>
          </a:p>
          <a:p>
            <a:pPr lvl="1"/>
            <a:r>
              <a:rPr lang="en-US" altLang="en-US" b="1">
                <a:solidFill>
                  <a:srgbClr val="3366FF"/>
                </a:solidFill>
              </a:rPr>
              <a:t>Data parallelism</a:t>
            </a:r>
            <a:r>
              <a:rPr lang="en-US" altLang="en-US"/>
              <a:t> – distributes subsets of the same data across multiple cores, same operation on each</a:t>
            </a:r>
            <a:endParaRPr lang="en-US" altLang="en-US" b="1">
              <a:solidFill>
                <a:srgbClr val="3366FF"/>
              </a:solidFill>
            </a:endParaRPr>
          </a:p>
          <a:p>
            <a:pPr lvl="1"/>
            <a:r>
              <a:rPr lang="en-US" altLang="en-US" b="1">
                <a:solidFill>
                  <a:srgbClr val="3366FF"/>
                </a:solidFill>
              </a:rPr>
              <a:t>Task parallelism </a:t>
            </a:r>
            <a:r>
              <a:rPr lang="en-US" altLang="en-US"/>
              <a:t>– distributing threads across cores, each thread performing unique operation</a:t>
            </a:r>
          </a:p>
          <a:p>
            <a:r>
              <a:rPr lang="en-US" altLang="en-US"/>
              <a:t>As # of threads grows, so does architectural support for threading</a:t>
            </a:r>
          </a:p>
          <a:p>
            <a:pPr lvl="1"/>
            <a:r>
              <a:rPr lang="en-US" altLang="en-US"/>
              <a:t>CPUs have cores as well as </a:t>
            </a:r>
            <a:r>
              <a:rPr lang="en-US" altLang="en-US" b="1" i="1"/>
              <a:t>hardware threads</a:t>
            </a:r>
          </a:p>
          <a:p>
            <a:pPr lvl="1"/>
            <a:r>
              <a:rPr lang="en-US" altLang="en-US"/>
              <a:t>Consider Oracle SPARC T4 with 8 cores, and 8 hardware threads per core</a:t>
            </a:r>
          </a:p>
          <a:p>
            <a:pPr lvl="1"/>
            <a:endParaRPr lang="en-US" altLang="en-US"/>
          </a:p>
          <a:p>
            <a:pPr lvl="1">
              <a:buFont typeface="Monotype Sorts" pitchFamily="-84" charset="2"/>
              <a:buNone/>
            </a:pPr>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76275" y="296863"/>
            <a:ext cx="8229600" cy="576262"/>
          </a:xfrm>
        </p:spPr>
        <p:txBody>
          <a:bodyPr>
            <a:normAutofit fontScale="90000"/>
          </a:bodyPr>
          <a:lstStyle/>
          <a:p>
            <a:pPr eaLnBrk="1" hangingPunct="1"/>
            <a:r>
              <a:rPr lang="en-US" altLang="en-US"/>
              <a:t>Concurrency vs. Parallelism</a:t>
            </a:r>
          </a:p>
        </p:txBody>
      </p:sp>
      <p:sp>
        <p:nvSpPr>
          <p:cNvPr id="11267" name="Rectangle 3"/>
          <p:cNvSpPr>
            <a:spLocks noGrp="1" noChangeArrowheads="1"/>
          </p:cNvSpPr>
          <p:nvPr/>
        </p:nvSpPr>
        <p:spPr bwMode="auto">
          <a:xfrm>
            <a:off x="457200" y="1163638"/>
            <a:ext cx="8229600" cy="4530725"/>
          </a:xfrm>
          <a:prstGeom prst="rect">
            <a:avLst/>
          </a:prstGeom>
          <a:noFill/>
          <a:ln w="9525">
            <a:noFill/>
            <a:miter lim="800000"/>
            <a:headEnd/>
            <a:tailEnd/>
          </a:ln>
        </p:spPr>
        <p:txBody>
          <a:bodyPr lIns="91435" tIns="45718" rIns="91435" bIns="45718"/>
          <a:lstStyle/>
          <a:p>
            <a:pPr marL="488950" indent="-488950">
              <a:spcBef>
                <a:spcPct val="35000"/>
              </a:spcBef>
              <a:buClr>
                <a:srgbClr val="993300"/>
              </a:buClr>
              <a:buSzPct val="90000"/>
              <a:buFont typeface="Monotype Sorts" pitchFamily="-84" charset="2"/>
              <a:buChar char="n"/>
            </a:pPr>
            <a:r>
              <a:rPr kumimoji="1" lang="en-US" altLang="en-US" b="1">
                <a:latin typeface="Helvetica" pitchFamily="-84" charset="0"/>
              </a:rPr>
              <a:t>Concurrent execution on single-core system:</a:t>
            </a:r>
          </a:p>
          <a:p>
            <a:pPr marL="488950" indent="-488950">
              <a:spcBef>
                <a:spcPct val="35000"/>
              </a:spcBef>
              <a:buClr>
                <a:srgbClr val="993300"/>
              </a:buClr>
              <a:buSzPct val="90000"/>
              <a:buFont typeface="Monotype Sorts" pitchFamily="-84" charset="2"/>
              <a:buChar char="n"/>
            </a:pPr>
            <a:endParaRPr kumimoji="1" lang="en-US" altLang="en-US" b="1">
              <a:latin typeface="Helvetica" pitchFamily="-84" charset="0"/>
            </a:endParaRPr>
          </a:p>
          <a:p>
            <a:pPr marL="488950" indent="-488950">
              <a:spcBef>
                <a:spcPct val="35000"/>
              </a:spcBef>
              <a:buClr>
                <a:srgbClr val="993300"/>
              </a:buClr>
              <a:buSzPct val="90000"/>
              <a:buFont typeface="Monotype Sorts" pitchFamily="-84" charset="2"/>
              <a:buChar char="n"/>
            </a:pPr>
            <a:endParaRPr kumimoji="1" lang="en-US" altLang="en-US" b="1">
              <a:latin typeface="Helvetica" pitchFamily="-84" charset="0"/>
            </a:endParaRPr>
          </a:p>
          <a:p>
            <a:pPr marL="488950" indent="-488950">
              <a:spcBef>
                <a:spcPct val="35000"/>
              </a:spcBef>
              <a:buClr>
                <a:srgbClr val="993300"/>
              </a:buClr>
              <a:buSzPct val="90000"/>
              <a:buFont typeface="Monotype Sorts" pitchFamily="-84" charset="2"/>
              <a:buChar char="n"/>
            </a:pPr>
            <a:endParaRPr kumimoji="1" lang="en-US" altLang="en-US" b="1">
              <a:latin typeface="Helvetica" pitchFamily="-84" charset="0"/>
            </a:endParaRPr>
          </a:p>
          <a:p>
            <a:pPr marL="488950" indent="-488950">
              <a:spcBef>
                <a:spcPct val="35000"/>
              </a:spcBef>
              <a:buClr>
                <a:srgbClr val="993300"/>
              </a:buClr>
              <a:buSzPct val="90000"/>
            </a:pPr>
            <a:endParaRPr kumimoji="1" lang="en-US" altLang="en-US" b="1">
              <a:latin typeface="Helvetica" pitchFamily="-84" charset="0"/>
            </a:endParaRPr>
          </a:p>
          <a:p>
            <a:pPr marL="488950" indent="-488950">
              <a:spcBef>
                <a:spcPct val="35000"/>
              </a:spcBef>
              <a:buClr>
                <a:srgbClr val="993300"/>
              </a:buClr>
              <a:buSzPct val="90000"/>
              <a:buFont typeface="Monotype Sorts" pitchFamily="-84" charset="2"/>
              <a:buChar char="n"/>
            </a:pPr>
            <a:r>
              <a:rPr kumimoji="1" lang="en-US" altLang="en-US" b="1">
                <a:latin typeface="Helvetica" pitchFamily="-84" charset="0"/>
              </a:rPr>
              <a:t>Parallelism on a multi-core system:</a:t>
            </a:r>
          </a:p>
          <a:p>
            <a:pPr marL="488950" indent="-488950">
              <a:spcBef>
                <a:spcPct val="35000"/>
              </a:spcBef>
              <a:buClr>
                <a:srgbClr val="993300"/>
              </a:buClr>
              <a:buSzPct val="90000"/>
              <a:buFont typeface="Monotype Sorts" pitchFamily="-84" charset="2"/>
              <a:buChar char="n"/>
            </a:pPr>
            <a:endParaRPr kumimoji="1" lang="en-US" altLang="en-US" b="1">
              <a:latin typeface="Helvetica" pitchFamily="-84" charset="0"/>
            </a:endParaRPr>
          </a:p>
        </p:txBody>
      </p:sp>
      <p:pic>
        <p:nvPicPr>
          <p:cNvPr id="11268" name="Picture 1" descr="4_03.pdf"/>
          <p:cNvPicPr>
            <a:picLocks noChangeAspect="1"/>
          </p:cNvPicPr>
          <p:nvPr/>
        </p:nvPicPr>
        <p:blipFill>
          <a:blip r:embed="rId3"/>
          <a:srcRect/>
          <a:stretch>
            <a:fillRect/>
          </a:stretch>
        </p:blipFill>
        <p:spPr bwMode="auto">
          <a:xfrm>
            <a:off x="1739900" y="1814513"/>
            <a:ext cx="6259513" cy="784225"/>
          </a:xfrm>
          <a:prstGeom prst="rect">
            <a:avLst/>
          </a:prstGeom>
          <a:noFill/>
          <a:ln w="9525">
            <a:noFill/>
            <a:miter lim="800000"/>
            <a:headEnd/>
            <a:tailEnd/>
          </a:ln>
        </p:spPr>
      </p:pic>
      <p:pic>
        <p:nvPicPr>
          <p:cNvPr id="11269" name="Picture 2" descr="4_04.pdf"/>
          <p:cNvPicPr>
            <a:picLocks noChangeAspect="1"/>
          </p:cNvPicPr>
          <p:nvPr/>
        </p:nvPicPr>
        <p:blipFill>
          <a:blip r:embed="rId4"/>
          <a:srcRect/>
          <a:stretch>
            <a:fillRect/>
          </a:stretch>
        </p:blipFill>
        <p:spPr bwMode="auto">
          <a:xfrm>
            <a:off x="2695575" y="3771900"/>
            <a:ext cx="3946525" cy="15541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19175" y="163513"/>
            <a:ext cx="8229600" cy="576262"/>
          </a:xfrm>
        </p:spPr>
        <p:txBody>
          <a:bodyPr>
            <a:normAutofit fontScale="90000"/>
          </a:bodyPr>
          <a:lstStyle/>
          <a:p>
            <a:pPr eaLnBrk="1" hangingPunct="1"/>
            <a:r>
              <a:rPr lang="en-US" altLang="en-US"/>
              <a:t>Single and Multithreaded Processes</a:t>
            </a:r>
          </a:p>
        </p:txBody>
      </p:sp>
      <p:pic>
        <p:nvPicPr>
          <p:cNvPr id="12291" name="Picture 1" descr="4_01.pdf"/>
          <p:cNvPicPr>
            <a:picLocks noChangeAspect="1"/>
          </p:cNvPicPr>
          <p:nvPr/>
        </p:nvPicPr>
        <p:blipFill>
          <a:blip r:embed="rId3"/>
          <a:srcRect/>
          <a:stretch>
            <a:fillRect/>
          </a:stretch>
        </p:blipFill>
        <p:spPr bwMode="auto">
          <a:xfrm>
            <a:off x="1809750" y="1295400"/>
            <a:ext cx="6884988" cy="4468813"/>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01613"/>
            <a:ext cx="8229600" cy="576262"/>
          </a:xfrm>
        </p:spPr>
        <p:txBody>
          <a:bodyPr>
            <a:normAutofit fontScale="90000"/>
          </a:bodyPr>
          <a:lstStyle/>
          <a:p>
            <a:pPr eaLnBrk="1" hangingPunct="1"/>
            <a:r>
              <a:rPr lang="en-US" altLang="en-US"/>
              <a:t>Amdahl’s Law</a:t>
            </a:r>
          </a:p>
        </p:txBody>
      </p:sp>
      <p:sp>
        <p:nvSpPr>
          <p:cNvPr id="12291" name="Rectangle 3"/>
          <p:cNvSpPr>
            <a:spLocks noGrp="1" noChangeArrowheads="1"/>
          </p:cNvSpPr>
          <p:nvPr>
            <p:ph type="body" idx="1"/>
          </p:nvPr>
        </p:nvSpPr>
        <p:spPr>
          <a:xfrm>
            <a:off x="869950" y="1106488"/>
            <a:ext cx="7900988" cy="4530725"/>
          </a:xfrm>
        </p:spPr>
        <p:txBody>
          <a:bodyPr>
            <a:normAutofit fontScale="70000" lnSpcReduction="20000"/>
          </a:bodyPr>
          <a:lstStyle/>
          <a:p>
            <a:pPr>
              <a:defRPr/>
            </a:pPr>
            <a:r>
              <a:rPr lang="en-US" altLang="en-US" dirty="0"/>
              <a:t>Identifies performance gains from adding additional cores to an application that has both serial and parallel components</a:t>
            </a:r>
          </a:p>
          <a:p>
            <a:pPr>
              <a:defRPr/>
            </a:pPr>
            <a:r>
              <a:rPr lang="en-US" altLang="en-US" i="1" dirty="0"/>
              <a:t>S</a:t>
            </a:r>
            <a:r>
              <a:rPr lang="en-US" altLang="en-US" dirty="0"/>
              <a:t> is serial portion</a:t>
            </a:r>
          </a:p>
          <a:p>
            <a:pPr>
              <a:defRPr/>
            </a:pPr>
            <a:r>
              <a:rPr lang="en-US" altLang="en-US" i="1" dirty="0"/>
              <a:t>N</a:t>
            </a:r>
            <a:r>
              <a:rPr lang="en-US" altLang="en-US" dirty="0"/>
              <a:t> processing cores</a:t>
            </a:r>
          </a:p>
          <a:p>
            <a:pPr>
              <a:defRPr/>
            </a:pPr>
            <a:endParaRPr lang="en-US" altLang="en-US" dirty="0"/>
          </a:p>
          <a:p>
            <a:pPr>
              <a:defRPr/>
            </a:pPr>
            <a:endParaRPr lang="en-US" altLang="en-US" dirty="0"/>
          </a:p>
          <a:p>
            <a:pPr marL="0" indent="0">
              <a:buFont typeface="Monotype Sorts" pitchFamily="-84" charset="2"/>
              <a:buNone/>
              <a:defRPr/>
            </a:pPr>
            <a:endParaRPr lang="en-US" altLang="en-US" dirty="0"/>
          </a:p>
          <a:p>
            <a:pPr>
              <a:defRPr/>
            </a:pPr>
            <a:r>
              <a:rPr lang="en-US" altLang="en-US" dirty="0"/>
              <a:t>That is, if application is 75% parallel / 25% serial, moving from 1 to 2 cores results in speedup of 1.6 times</a:t>
            </a:r>
          </a:p>
          <a:p>
            <a:pPr>
              <a:defRPr/>
            </a:pPr>
            <a:r>
              <a:rPr lang="en-US" altLang="en-US" dirty="0"/>
              <a:t>As </a:t>
            </a:r>
            <a:r>
              <a:rPr lang="en-US" altLang="en-US" i="1" dirty="0"/>
              <a:t>N</a:t>
            </a:r>
            <a:r>
              <a:rPr lang="en-US" altLang="en-US" dirty="0"/>
              <a:t> approaches infinity, speedup approaches 1 / </a:t>
            </a:r>
            <a:r>
              <a:rPr lang="en-US" altLang="en-US" i="1" dirty="0"/>
              <a:t>S</a:t>
            </a:r>
          </a:p>
          <a:p>
            <a:pPr>
              <a:buFont typeface="Monotype Sorts" pitchFamily="-84" charset="2"/>
              <a:buNone/>
              <a:defRPr/>
            </a:pPr>
            <a:br>
              <a:rPr lang="en-US" altLang="en-US" b="1" dirty="0"/>
            </a:br>
            <a:r>
              <a:rPr lang="en-US" altLang="en-US" b="1" dirty="0"/>
              <a:t>Serial portion of an application has disproportionate  effect on performance gained by adding additional cores</a:t>
            </a:r>
          </a:p>
          <a:p>
            <a:pPr>
              <a:buFont typeface="Monotype Sorts" pitchFamily="-84" charset="2"/>
              <a:buNone/>
              <a:defRPr/>
            </a:pPr>
            <a:endParaRPr lang="en-US" altLang="en-US" sz="800" b="1" dirty="0"/>
          </a:p>
          <a:p>
            <a:pPr>
              <a:defRPr/>
            </a:pPr>
            <a:endParaRPr lang="en-US" altLang="en-US" dirty="0"/>
          </a:p>
        </p:txBody>
      </p:sp>
      <p:pic>
        <p:nvPicPr>
          <p:cNvPr id="13316" name="Picture 1" descr="Screen Shot 2012-12-04 at 7.54.07 PM.png"/>
          <p:cNvPicPr>
            <a:picLocks noChangeAspect="1"/>
          </p:cNvPicPr>
          <p:nvPr/>
        </p:nvPicPr>
        <p:blipFill>
          <a:blip r:embed="rId3"/>
          <a:srcRect/>
          <a:stretch>
            <a:fillRect/>
          </a:stretch>
        </p:blipFill>
        <p:spPr bwMode="auto">
          <a:xfrm>
            <a:off x="4198937" y="1981200"/>
            <a:ext cx="2430463" cy="906463"/>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36625" y="201613"/>
            <a:ext cx="7826375" cy="576262"/>
          </a:xfrm>
        </p:spPr>
        <p:txBody>
          <a:bodyPr>
            <a:normAutofit fontScale="90000"/>
          </a:bodyPr>
          <a:lstStyle/>
          <a:p>
            <a:pPr eaLnBrk="1" hangingPunct="1"/>
            <a:r>
              <a:rPr lang="en-US" altLang="en-US"/>
              <a:t>User Threads and Kernel Threads</a:t>
            </a:r>
          </a:p>
        </p:txBody>
      </p:sp>
      <p:sp>
        <p:nvSpPr>
          <p:cNvPr id="14339" name="Rectangle 3"/>
          <p:cNvSpPr>
            <a:spLocks noGrp="1" noChangeArrowheads="1"/>
          </p:cNvSpPr>
          <p:nvPr>
            <p:ph type="body" idx="1"/>
          </p:nvPr>
        </p:nvSpPr>
        <p:spPr/>
        <p:txBody>
          <a:bodyPr>
            <a:normAutofit fontScale="70000" lnSpcReduction="20000"/>
          </a:bodyPr>
          <a:lstStyle/>
          <a:p>
            <a:r>
              <a:rPr lang="en-US" altLang="en-US" b="1">
                <a:solidFill>
                  <a:srgbClr val="3366FF"/>
                </a:solidFill>
              </a:rPr>
              <a:t>User threads</a:t>
            </a:r>
            <a:r>
              <a:rPr lang="en-US" altLang="en-US"/>
              <a:t> - management done by user-level threads library</a:t>
            </a:r>
          </a:p>
          <a:p>
            <a:r>
              <a:rPr lang="en-US" altLang="en-US"/>
              <a:t>Three primary thread libraries:</a:t>
            </a:r>
          </a:p>
          <a:p>
            <a:pPr lvl="1"/>
            <a:r>
              <a:rPr lang="en-US" altLang="en-US"/>
              <a:t> POSIX </a:t>
            </a:r>
            <a:r>
              <a:rPr lang="en-US" altLang="en-US" b="1">
                <a:solidFill>
                  <a:srgbClr val="3366FF"/>
                </a:solidFill>
              </a:rPr>
              <a:t>Pthreads</a:t>
            </a:r>
            <a:endParaRPr lang="en-US" altLang="en-US" b="1" i="1">
              <a:solidFill>
                <a:srgbClr val="3366FF"/>
              </a:solidFill>
            </a:endParaRPr>
          </a:p>
          <a:p>
            <a:pPr lvl="1"/>
            <a:r>
              <a:rPr lang="en-US" altLang="en-US"/>
              <a:t> Windows threads</a:t>
            </a:r>
          </a:p>
          <a:p>
            <a:pPr lvl="1"/>
            <a:r>
              <a:rPr lang="en-US" altLang="en-US"/>
              <a:t> Java threads</a:t>
            </a:r>
          </a:p>
          <a:p>
            <a:r>
              <a:rPr lang="en-US" altLang="en-US" b="1">
                <a:solidFill>
                  <a:srgbClr val="3366FF"/>
                </a:solidFill>
              </a:rPr>
              <a:t>Kernel threads </a:t>
            </a:r>
            <a:r>
              <a:rPr lang="en-US" altLang="en-US"/>
              <a:t>- Supported by the Kernel</a:t>
            </a:r>
          </a:p>
          <a:p>
            <a:r>
              <a:rPr lang="en-US" altLang="en-US"/>
              <a:t>Examples – virtually all general purpose operating systems, including:</a:t>
            </a:r>
          </a:p>
          <a:p>
            <a:pPr lvl="1"/>
            <a:r>
              <a:rPr lang="en-US" altLang="en-US"/>
              <a:t>Windows </a:t>
            </a:r>
          </a:p>
          <a:p>
            <a:pPr lvl="1"/>
            <a:r>
              <a:rPr lang="en-US" altLang="en-US"/>
              <a:t>Solaris</a:t>
            </a:r>
          </a:p>
          <a:p>
            <a:pPr lvl="1"/>
            <a:r>
              <a:rPr lang="en-US" altLang="en-US"/>
              <a:t>Linux</a:t>
            </a:r>
          </a:p>
          <a:p>
            <a:pPr lvl="1"/>
            <a:r>
              <a:rPr lang="en-US" altLang="en-US"/>
              <a:t>Tru64 UNIX</a:t>
            </a:r>
          </a:p>
          <a:p>
            <a:pPr lvl="1"/>
            <a:r>
              <a:rPr lang="en-US" altLang="en-US"/>
              <a:t>Mac OS X</a:t>
            </a:r>
          </a:p>
          <a:p>
            <a:pPr lvl="1"/>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88913"/>
            <a:ext cx="8229600" cy="576262"/>
          </a:xfrm>
        </p:spPr>
        <p:txBody>
          <a:bodyPr>
            <a:normAutofit fontScale="90000"/>
          </a:bodyPr>
          <a:lstStyle/>
          <a:p>
            <a:pPr eaLnBrk="1" hangingPunct="1"/>
            <a:r>
              <a:rPr lang="en-US" altLang="en-US"/>
              <a:t>Multithreading Models</a:t>
            </a:r>
          </a:p>
        </p:txBody>
      </p:sp>
      <p:sp>
        <p:nvSpPr>
          <p:cNvPr id="15363" name="Rectangle 3"/>
          <p:cNvSpPr>
            <a:spLocks noGrp="1" noChangeArrowheads="1"/>
          </p:cNvSpPr>
          <p:nvPr>
            <p:ph type="body" idx="1"/>
          </p:nvPr>
        </p:nvSpPr>
        <p:spPr/>
        <p:txBody>
          <a:bodyPr/>
          <a:lstStyle/>
          <a:p>
            <a:r>
              <a:rPr lang="en-US" altLang="en-US"/>
              <a:t>Many-to-One</a:t>
            </a:r>
            <a:br>
              <a:rPr lang="en-US" altLang="en-US"/>
            </a:br>
            <a:endParaRPr lang="en-US" altLang="en-US"/>
          </a:p>
          <a:p>
            <a:r>
              <a:rPr lang="en-US" altLang="en-US"/>
              <a:t>One-to-One</a:t>
            </a:r>
            <a:br>
              <a:rPr lang="en-US" altLang="en-US"/>
            </a:br>
            <a:endParaRPr lang="en-US" altLang="en-US"/>
          </a:p>
          <a:p>
            <a:r>
              <a:rPr lang="en-US" altLang="en-US"/>
              <a:t>Many-to-Many</a:t>
            </a:r>
          </a:p>
          <a:p>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39775" y="182563"/>
            <a:ext cx="7947025" cy="576262"/>
          </a:xfrm>
        </p:spPr>
        <p:txBody>
          <a:bodyPr>
            <a:normAutofit fontScale="90000"/>
          </a:bodyPr>
          <a:lstStyle/>
          <a:p>
            <a:pPr eaLnBrk="1" hangingPunct="1"/>
            <a:r>
              <a:rPr lang="en-US" altLang="en-US"/>
              <a:t>Diagram of Process State</a:t>
            </a:r>
          </a:p>
        </p:txBody>
      </p:sp>
      <p:pic>
        <p:nvPicPr>
          <p:cNvPr id="10243" name="Picture 9"/>
          <p:cNvPicPr>
            <a:picLocks noChangeAspect="1" noChangeArrowheads="1"/>
          </p:cNvPicPr>
          <p:nvPr/>
        </p:nvPicPr>
        <p:blipFill>
          <a:blip r:embed="rId3"/>
          <a:srcRect/>
          <a:stretch>
            <a:fillRect/>
          </a:stretch>
        </p:blipFill>
        <p:spPr bwMode="auto">
          <a:xfrm>
            <a:off x="771563" y="2070100"/>
            <a:ext cx="7419937" cy="29591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ltLang="en-US"/>
              <a:t>Many-to-One</a:t>
            </a:r>
          </a:p>
        </p:txBody>
      </p:sp>
      <p:sp>
        <p:nvSpPr>
          <p:cNvPr id="16387" name="Rectangle 3"/>
          <p:cNvSpPr>
            <a:spLocks noGrp="1" noChangeArrowheads="1"/>
          </p:cNvSpPr>
          <p:nvPr>
            <p:ph type="body" idx="1"/>
          </p:nvPr>
        </p:nvSpPr>
        <p:spPr>
          <a:xfrm>
            <a:off x="806450" y="1233488"/>
            <a:ext cx="4654550" cy="4530725"/>
          </a:xfrm>
        </p:spPr>
        <p:txBody>
          <a:bodyPr>
            <a:normAutofit fontScale="77500" lnSpcReduction="20000"/>
          </a:bodyPr>
          <a:lstStyle/>
          <a:p>
            <a:r>
              <a:rPr lang="en-US" altLang="en-US"/>
              <a:t>Many user-level threads mapped to single kernel thread</a:t>
            </a:r>
          </a:p>
          <a:p>
            <a:r>
              <a:rPr lang="en-US" altLang="en-US"/>
              <a:t>One thread blocking causes all to block</a:t>
            </a:r>
          </a:p>
          <a:p>
            <a:r>
              <a:rPr lang="en-US" altLang="en-US"/>
              <a:t>Multiple threads may not run in parallel on muticore system because only one may be in kernel at a time</a:t>
            </a:r>
          </a:p>
          <a:p>
            <a:r>
              <a:rPr lang="en-US" altLang="en-US"/>
              <a:t>Few systems currently use this model</a:t>
            </a:r>
          </a:p>
          <a:p>
            <a:r>
              <a:rPr lang="en-US" altLang="en-US"/>
              <a:t>Examples:</a:t>
            </a:r>
          </a:p>
          <a:p>
            <a:pPr lvl="1"/>
            <a:r>
              <a:rPr lang="en-US" altLang="en-US" b="1">
                <a:solidFill>
                  <a:srgbClr val="3366FF"/>
                </a:solidFill>
              </a:rPr>
              <a:t>Solaris Green Threads</a:t>
            </a:r>
          </a:p>
          <a:p>
            <a:pPr lvl="1"/>
            <a:r>
              <a:rPr lang="en-US" altLang="en-US" b="1">
                <a:solidFill>
                  <a:srgbClr val="3366FF"/>
                </a:solidFill>
              </a:rPr>
              <a:t>GNU Portable Threads</a:t>
            </a:r>
          </a:p>
        </p:txBody>
      </p:sp>
      <p:pic>
        <p:nvPicPr>
          <p:cNvPr id="16388" name="Picture 1" descr="4_05.pdf"/>
          <p:cNvPicPr>
            <a:picLocks noChangeAspect="1"/>
          </p:cNvPicPr>
          <p:nvPr/>
        </p:nvPicPr>
        <p:blipFill>
          <a:blip r:embed="rId3"/>
          <a:srcRect/>
          <a:stretch>
            <a:fillRect/>
          </a:stretch>
        </p:blipFill>
        <p:spPr bwMode="auto">
          <a:xfrm>
            <a:off x="5778500" y="2339975"/>
            <a:ext cx="2743200" cy="3055938"/>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a:t>One-to-One</a:t>
            </a:r>
          </a:p>
        </p:txBody>
      </p:sp>
      <p:sp>
        <p:nvSpPr>
          <p:cNvPr id="17411" name="Rectangle 3"/>
          <p:cNvSpPr>
            <a:spLocks noGrp="1" noChangeArrowheads="1"/>
          </p:cNvSpPr>
          <p:nvPr>
            <p:ph type="body" idx="1"/>
          </p:nvPr>
        </p:nvSpPr>
        <p:spPr>
          <a:xfrm>
            <a:off x="806450" y="1233488"/>
            <a:ext cx="5772150" cy="4530725"/>
          </a:xfrm>
        </p:spPr>
        <p:txBody>
          <a:bodyPr>
            <a:normAutofit fontScale="85000" lnSpcReduction="20000"/>
          </a:bodyPr>
          <a:lstStyle/>
          <a:p>
            <a:r>
              <a:rPr lang="en-US" altLang="en-US"/>
              <a:t>Each user-level thread maps to kernel thread</a:t>
            </a:r>
          </a:p>
          <a:p>
            <a:r>
              <a:rPr lang="en-US" altLang="en-US"/>
              <a:t>Creating a user-level thread creates a kernel thread</a:t>
            </a:r>
          </a:p>
          <a:p>
            <a:r>
              <a:rPr lang="en-US" altLang="en-US"/>
              <a:t>More concurrency than many-to-one</a:t>
            </a:r>
          </a:p>
          <a:p>
            <a:r>
              <a:rPr lang="en-US" altLang="en-US"/>
              <a:t>Number of threads per process sometimes restricted due to overhead</a:t>
            </a:r>
          </a:p>
          <a:p>
            <a:r>
              <a:rPr lang="en-US" altLang="en-US"/>
              <a:t>Examples</a:t>
            </a:r>
          </a:p>
          <a:p>
            <a:pPr lvl="1"/>
            <a:r>
              <a:rPr lang="en-US" altLang="en-US"/>
              <a:t>Windows</a:t>
            </a:r>
          </a:p>
          <a:p>
            <a:pPr lvl="1"/>
            <a:r>
              <a:rPr lang="en-US" altLang="en-US"/>
              <a:t>Linux</a:t>
            </a:r>
          </a:p>
          <a:p>
            <a:pPr lvl="1"/>
            <a:r>
              <a:rPr lang="en-US" altLang="en-US"/>
              <a:t>Solaris 9 and later</a:t>
            </a:r>
          </a:p>
        </p:txBody>
      </p:sp>
      <p:pic>
        <p:nvPicPr>
          <p:cNvPr id="17412" name="Picture 1" descr="4_06.pdf"/>
          <p:cNvPicPr>
            <a:picLocks noChangeAspect="1"/>
          </p:cNvPicPr>
          <p:nvPr/>
        </p:nvPicPr>
        <p:blipFill>
          <a:blip r:embed="rId3"/>
          <a:srcRect/>
          <a:stretch>
            <a:fillRect/>
          </a:stretch>
        </p:blipFill>
        <p:spPr bwMode="auto">
          <a:xfrm>
            <a:off x="4229100" y="3956050"/>
            <a:ext cx="4475163" cy="191135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a:t>Many-to-Many Model</a:t>
            </a:r>
          </a:p>
        </p:txBody>
      </p:sp>
      <p:sp>
        <p:nvSpPr>
          <p:cNvPr id="18435" name="Rectangle 3"/>
          <p:cNvSpPr>
            <a:spLocks noGrp="1" noChangeArrowheads="1"/>
          </p:cNvSpPr>
          <p:nvPr>
            <p:ph type="body" idx="1"/>
          </p:nvPr>
        </p:nvSpPr>
        <p:spPr>
          <a:xfrm>
            <a:off x="827088" y="1155700"/>
            <a:ext cx="4448175" cy="4445000"/>
          </a:xfrm>
        </p:spPr>
        <p:txBody>
          <a:bodyPr>
            <a:normAutofit fontScale="92500" lnSpcReduction="20000"/>
          </a:bodyPr>
          <a:lstStyle/>
          <a:p>
            <a:r>
              <a:rPr lang="en-US" altLang="en-US"/>
              <a:t>Allows many user level threads to be mapped to many kernel threads</a:t>
            </a:r>
          </a:p>
          <a:p>
            <a:r>
              <a:rPr lang="en-US" altLang="en-US"/>
              <a:t>Allows the  operating system to create a sufficient number of kernel threads</a:t>
            </a:r>
          </a:p>
          <a:p>
            <a:r>
              <a:rPr lang="en-US" altLang="en-US"/>
              <a:t>Solaris prior to version 9</a:t>
            </a:r>
          </a:p>
          <a:p>
            <a:r>
              <a:rPr lang="en-US" altLang="en-US"/>
              <a:t>Windows  with the </a:t>
            </a:r>
            <a:r>
              <a:rPr lang="en-US" altLang="en-US" i="1"/>
              <a:t>ThreadFiber</a:t>
            </a:r>
            <a:r>
              <a:rPr lang="en-US" altLang="en-US"/>
              <a:t> package</a:t>
            </a:r>
          </a:p>
        </p:txBody>
      </p:sp>
      <p:pic>
        <p:nvPicPr>
          <p:cNvPr id="18436" name="Picture 1" descr="4_07.pdf"/>
          <p:cNvPicPr>
            <a:picLocks noChangeAspect="1"/>
          </p:cNvPicPr>
          <p:nvPr/>
        </p:nvPicPr>
        <p:blipFill>
          <a:blip r:embed="rId3"/>
          <a:srcRect/>
          <a:stretch>
            <a:fillRect/>
          </a:stretch>
        </p:blipFill>
        <p:spPr bwMode="auto">
          <a:xfrm>
            <a:off x="5240338" y="2451100"/>
            <a:ext cx="3159125" cy="303371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63513"/>
            <a:ext cx="8229600" cy="576262"/>
          </a:xfrm>
        </p:spPr>
        <p:txBody>
          <a:bodyPr>
            <a:normAutofit fontScale="90000"/>
          </a:bodyPr>
          <a:lstStyle/>
          <a:p>
            <a:pPr eaLnBrk="1" hangingPunct="1"/>
            <a:r>
              <a:rPr lang="en-US" altLang="en-US"/>
              <a:t>Two-level Model</a:t>
            </a:r>
          </a:p>
        </p:txBody>
      </p:sp>
      <p:sp>
        <p:nvSpPr>
          <p:cNvPr id="19459" name="Rectangle 3"/>
          <p:cNvSpPr>
            <a:spLocks noGrp="1" noChangeArrowheads="1"/>
          </p:cNvSpPr>
          <p:nvPr>
            <p:ph type="body" idx="1"/>
          </p:nvPr>
        </p:nvSpPr>
        <p:spPr>
          <a:xfrm>
            <a:off x="839788" y="1155700"/>
            <a:ext cx="6450012" cy="4456113"/>
          </a:xfrm>
        </p:spPr>
        <p:txBody>
          <a:bodyPr/>
          <a:lstStyle/>
          <a:p>
            <a:r>
              <a:rPr lang="en-US" altLang="en-US" dirty="0"/>
              <a:t>Similar to M:M, except that it allows a user thread to be </a:t>
            </a:r>
            <a:r>
              <a:rPr lang="en-US" altLang="en-US" b="1" dirty="0"/>
              <a:t>bound</a:t>
            </a:r>
            <a:r>
              <a:rPr lang="en-US" altLang="en-US" dirty="0"/>
              <a:t> to kernel thread</a:t>
            </a:r>
          </a:p>
          <a:p>
            <a:r>
              <a:rPr lang="en-US" altLang="en-US" dirty="0"/>
              <a:t>Examples</a:t>
            </a:r>
          </a:p>
          <a:p>
            <a:pPr lvl="1"/>
            <a:r>
              <a:rPr lang="en-US" altLang="en-US" dirty="0"/>
              <a:t>IRIX</a:t>
            </a:r>
          </a:p>
          <a:p>
            <a:pPr lvl="1"/>
            <a:r>
              <a:rPr lang="en-US" altLang="en-US" dirty="0"/>
              <a:t>HP-UX</a:t>
            </a:r>
          </a:p>
          <a:p>
            <a:pPr lvl="1"/>
            <a:r>
              <a:rPr lang="en-US" altLang="en-US" dirty="0"/>
              <a:t>Tru64 UNIX</a:t>
            </a:r>
          </a:p>
          <a:p>
            <a:pPr lvl="1"/>
            <a:r>
              <a:rPr lang="en-US" altLang="en-US" dirty="0"/>
              <a:t>Solaris 8 and earlier</a:t>
            </a:r>
          </a:p>
        </p:txBody>
      </p:sp>
      <p:pic>
        <p:nvPicPr>
          <p:cNvPr id="19460" name="Picture 1" descr="4_08.pdf"/>
          <p:cNvPicPr>
            <a:picLocks noChangeAspect="1"/>
          </p:cNvPicPr>
          <p:nvPr/>
        </p:nvPicPr>
        <p:blipFill>
          <a:blip r:embed="rId3"/>
          <a:srcRect/>
          <a:stretch>
            <a:fillRect/>
          </a:stretch>
        </p:blipFill>
        <p:spPr bwMode="auto">
          <a:xfrm>
            <a:off x="4603750" y="2476500"/>
            <a:ext cx="3778250" cy="28575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188913"/>
            <a:ext cx="8229600" cy="576262"/>
          </a:xfrm>
        </p:spPr>
        <p:txBody>
          <a:bodyPr>
            <a:normAutofit fontScale="90000"/>
          </a:bodyPr>
          <a:lstStyle/>
          <a:p>
            <a:pPr eaLnBrk="1" hangingPunct="1"/>
            <a:r>
              <a:rPr lang="en-US" altLang="en-US"/>
              <a:t>Thread Libraries</a:t>
            </a:r>
          </a:p>
        </p:txBody>
      </p:sp>
      <p:sp>
        <p:nvSpPr>
          <p:cNvPr id="20483" name="Content Placeholder 2"/>
          <p:cNvSpPr>
            <a:spLocks noGrp="1"/>
          </p:cNvSpPr>
          <p:nvPr>
            <p:ph idx="1"/>
          </p:nvPr>
        </p:nvSpPr>
        <p:spPr>
          <a:xfrm>
            <a:off x="806450" y="1233488"/>
            <a:ext cx="6559550" cy="4530725"/>
          </a:xfrm>
        </p:spPr>
        <p:txBody>
          <a:bodyPr/>
          <a:lstStyle/>
          <a:p>
            <a:r>
              <a:rPr lang="en-US" altLang="en-US" b="1">
                <a:solidFill>
                  <a:srgbClr val="3366FF"/>
                </a:solidFill>
              </a:rPr>
              <a:t>Thread library</a:t>
            </a:r>
            <a:r>
              <a:rPr lang="en-US" altLang="en-US">
                <a:solidFill>
                  <a:srgbClr val="3366FF"/>
                </a:solidFill>
              </a:rPr>
              <a:t> </a:t>
            </a:r>
            <a:r>
              <a:rPr lang="en-US" altLang="en-US"/>
              <a:t>provides programmer with API for creating and managing threads</a:t>
            </a:r>
          </a:p>
          <a:p>
            <a:r>
              <a:rPr lang="en-US" altLang="en-US"/>
              <a:t>Two primary ways of implementing</a:t>
            </a:r>
          </a:p>
          <a:p>
            <a:pPr lvl="1"/>
            <a:r>
              <a:rPr lang="en-US" altLang="en-US"/>
              <a:t>Library entirely in user space</a:t>
            </a:r>
          </a:p>
          <a:p>
            <a:pPr lvl="1"/>
            <a:r>
              <a:rPr lang="en-US" altLang="en-US"/>
              <a:t>Kernel-level library supported by the OS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01613"/>
            <a:ext cx="8229600" cy="576262"/>
          </a:xfrm>
        </p:spPr>
        <p:txBody>
          <a:bodyPr>
            <a:normAutofit fontScale="90000"/>
          </a:bodyPr>
          <a:lstStyle/>
          <a:p>
            <a:pPr eaLnBrk="1" hangingPunct="1"/>
            <a:r>
              <a:rPr lang="en-US" altLang="en-US"/>
              <a:t>Pthreads</a:t>
            </a:r>
          </a:p>
        </p:txBody>
      </p:sp>
      <p:sp>
        <p:nvSpPr>
          <p:cNvPr id="21507" name="Rectangle 3"/>
          <p:cNvSpPr>
            <a:spLocks noGrp="1" noChangeArrowheads="1"/>
          </p:cNvSpPr>
          <p:nvPr>
            <p:ph type="body" idx="1"/>
          </p:nvPr>
        </p:nvSpPr>
        <p:spPr>
          <a:xfrm>
            <a:off x="806450" y="1233488"/>
            <a:ext cx="7016750" cy="4465637"/>
          </a:xfrm>
        </p:spPr>
        <p:txBody>
          <a:bodyPr>
            <a:normAutofit fontScale="92500" lnSpcReduction="20000"/>
          </a:bodyPr>
          <a:lstStyle/>
          <a:p>
            <a:r>
              <a:rPr lang="en-US" altLang="en-US"/>
              <a:t>May be provided either as user-level or kernel-level</a:t>
            </a:r>
          </a:p>
          <a:p>
            <a:r>
              <a:rPr lang="en-US" altLang="en-US"/>
              <a:t>A POSIX standard (IEEE 1003.1c) API for thread creation and synchronization</a:t>
            </a:r>
          </a:p>
          <a:p>
            <a:r>
              <a:rPr lang="en-US" altLang="en-US" b="1" i="1"/>
              <a:t>Specification</a:t>
            </a:r>
            <a:r>
              <a:rPr lang="en-US" altLang="en-US"/>
              <a:t>, not </a:t>
            </a:r>
            <a:r>
              <a:rPr lang="en-US" altLang="en-US" b="1" i="1"/>
              <a:t>implementation</a:t>
            </a:r>
            <a:endParaRPr lang="en-US" altLang="en-US"/>
          </a:p>
          <a:p>
            <a:r>
              <a:rPr lang="en-US" altLang="en-US"/>
              <a:t>API specifies behavior of the thread library, implementation is up to development of the library</a:t>
            </a:r>
          </a:p>
          <a:p>
            <a:r>
              <a:rPr lang="en-US" altLang="en-US"/>
              <a:t>Common in UNIX operating systems (Solaris, Linux, Mac OS X)</a:t>
            </a:r>
          </a:p>
          <a:p>
            <a:pPr>
              <a:buFont typeface="Monotype Sorts" pitchFamily="-84" charset="2"/>
              <a:buNone/>
            </a:pPr>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01613"/>
            <a:ext cx="8229600" cy="576262"/>
          </a:xfrm>
        </p:spPr>
        <p:txBody>
          <a:bodyPr>
            <a:normAutofit fontScale="90000"/>
          </a:bodyPr>
          <a:lstStyle/>
          <a:p>
            <a:r>
              <a:rPr lang="en-US" altLang="en-US"/>
              <a:t>Pthreads Example</a:t>
            </a:r>
          </a:p>
        </p:txBody>
      </p:sp>
      <p:pic>
        <p:nvPicPr>
          <p:cNvPr id="22531" name="Picture 1" descr="Screen Shot 2012-12-04 at 8.50.38 PM.png"/>
          <p:cNvPicPr>
            <a:picLocks noChangeAspect="1"/>
          </p:cNvPicPr>
          <p:nvPr/>
        </p:nvPicPr>
        <p:blipFill>
          <a:blip r:embed="rId2"/>
          <a:srcRect/>
          <a:stretch>
            <a:fillRect/>
          </a:stretch>
        </p:blipFill>
        <p:spPr bwMode="auto">
          <a:xfrm>
            <a:off x="1374775" y="1090613"/>
            <a:ext cx="6529388" cy="4868862"/>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176213"/>
            <a:ext cx="8229600" cy="576262"/>
          </a:xfrm>
        </p:spPr>
        <p:txBody>
          <a:bodyPr>
            <a:normAutofit fontScale="90000"/>
          </a:bodyPr>
          <a:lstStyle/>
          <a:p>
            <a:r>
              <a:rPr lang="en-US" altLang="en-US"/>
              <a:t>Pthreads Example (Cont.)</a:t>
            </a:r>
          </a:p>
        </p:txBody>
      </p:sp>
      <p:pic>
        <p:nvPicPr>
          <p:cNvPr id="23555" name="Picture 1"/>
          <p:cNvPicPr>
            <a:picLocks noChangeAspect="1"/>
          </p:cNvPicPr>
          <p:nvPr/>
        </p:nvPicPr>
        <p:blipFill>
          <a:blip r:embed="rId2"/>
          <a:srcRect/>
          <a:stretch>
            <a:fillRect/>
          </a:stretch>
        </p:blipFill>
        <p:spPr bwMode="auto">
          <a:xfrm>
            <a:off x="1871663" y="995363"/>
            <a:ext cx="5795962" cy="5337175"/>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23938" y="176213"/>
            <a:ext cx="7793037" cy="576262"/>
          </a:xfrm>
        </p:spPr>
        <p:txBody>
          <a:bodyPr/>
          <a:lstStyle/>
          <a:p>
            <a:r>
              <a:rPr lang="en-US" altLang="en-US" sz="2800"/>
              <a:t>Pthreads Code for Joining 10 Threads</a:t>
            </a:r>
          </a:p>
        </p:txBody>
      </p:sp>
      <p:pic>
        <p:nvPicPr>
          <p:cNvPr id="24579" name="Picture 1"/>
          <p:cNvPicPr>
            <a:picLocks noChangeAspect="1"/>
          </p:cNvPicPr>
          <p:nvPr/>
        </p:nvPicPr>
        <p:blipFill>
          <a:blip r:embed="rId2"/>
          <a:srcRect/>
          <a:stretch>
            <a:fillRect/>
          </a:stretch>
        </p:blipFill>
        <p:spPr bwMode="auto">
          <a:xfrm>
            <a:off x="1852613" y="1447800"/>
            <a:ext cx="5438775" cy="213360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384300" y="188913"/>
            <a:ext cx="7772400" cy="576262"/>
          </a:xfrm>
        </p:spPr>
        <p:txBody>
          <a:bodyPr>
            <a:normAutofit fontScale="90000"/>
          </a:bodyPr>
          <a:lstStyle/>
          <a:p>
            <a:r>
              <a:rPr lang="en-US" altLang="en-US"/>
              <a:t>Windows  Multithreaded C Program</a:t>
            </a:r>
          </a:p>
        </p:txBody>
      </p:sp>
      <p:pic>
        <p:nvPicPr>
          <p:cNvPr id="25603" name="Picture 1" descr="Screen Shot 2012-12-04 at 9.06.58 PM.png"/>
          <p:cNvPicPr>
            <a:picLocks noChangeAspect="1"/>
          </p:cNvPicPr>
          <p:nvPr/>
        </p:nvPicPr>
        <p:blipFill>
          <a:blip r:embed="rId2"/>
          <a:srcRect/>
          <a:stretch>
            <a:fillRect/>
          </a:stretch>
        </p:blipFill>
        <p:spPr bwMode="auto">
          <a:xfrm>
            <a:off x="1871663" y="939800"/>
            <a:ext cx="5307012" cy="569753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166813" y="136525"/>
            <a:ext cx="7519987" cy="576263"/>
          </a:xfrm>
        </p:spPr>
        <p:txBody>
          <a:bodyPr>
            <a:normAutofit fontScale="90000"/>
          </a:bodyPr>
          <a:lstStyle/>
          <a:p>
            <a:pPr eaLnBrk="1" hangingPunct="1"/>
            <a:r>
              <a:rPr lang="en-US" altLang="en-US"/>
              <a:t>Process Control Block (PCB)</a:t>
            </a:r>
          </a:p>
        </p:txBody>
      </p:sp>
      <p:sp>
        <p:nvSpPr>
          <p:cNvPr id="11267" name="Rectangle 3"/>
          <p:cNvSpPr>
            <a:spLocks noGrp="1" noChangeArrowheads="1"/>
          </p:cNvSpPr>
          <p:nvPr>
            <p:ph type="body" idx="1"/>
          </p:nvPr>
        </p:nvSpPr>
        <p:spPr>
          <a:xfrm>
            <a:off x="806450" y="1041400"/>
            <a:ext cx="4579938" cy="4772025"/>
          </a:xfrm>
        </p:spPr>
        <p:txBody>
          <a:bodyPr>
            <a:normAutofit fontScale="62500" lnSpcReduction="20000"/>
          </a:bodyPr>
          <a:lstStyle/>
          <a:p>
            <a:pPr>
              <a:buFont typeface="Monotype Sorts" pitchFamily="-84" charset="2"/>
              <a:buNone/>
            </a:pPr>
            <a:r>
              <a:rPr lang="en-US" altLang="en-US"/>
              <a:t>Information associated with each process </a:t>
            </a:r>
          </a:p>
          <a:p>
            <a:pPr>
              <a:buFont typeface="Monotype Sorts" pitchFamily="-84" charset="2"/>
              <a:buNone/>
            </a:pPr>
            <a:r>
              <a:rPr lang="en-US" altLang="en-US"/>
              <a:t>(also called </a:t>
            </a:r>
            <a:r>
              <a:rPr lang="en-US" altLang="en-US" b="1">
                <a:solidFill>
                  <a:srgbClr val="3366FF"/>
                </a:solidFill>
              </a:rPr>
              <a:t>task control block</a:t>
            </a:r>
            <a:r>
              <a:rPr lang="en-US" altLang="en-US"/>
              <a:t>)</a:t>
            </a:r>
          </a:p>
          <a:p>
            <a:r>
              <a:rPr lang="en-US" altLang="en-US"/>
              <a:t>Process state – running, waiting, etc</a:t>
            </a:r>
          </a:p>
          <a:p>
            <a:r>
              <a:rPr lang="en-US" altLang="en-US"/>
              <a:t>Program counter – location of instruction to next execute</a:t>
            </a:r>
          </a:p>
          <a:p>
            <a:r>
              <a:rPr lang="en-US" altLang="en-US"/>
              <a:t>CPU registers – contents of all process-centric registers</a:t>
            </a:r>
          </a:p>
          <a:p>
            <a:r>
              <a:rPr lang="en-US" altLang="en-US"/>
              <a:t>CPU scheduling information- priorities, scheduling queue pointers</a:t>
            </a:r>
          </a:p>
          <a:p>
            <a:r>
              <a:rPr lang="en-US" altLang="en-US"/>
              <a:t>Memory-management information – memory allocated to the process</a:t>
            </a:r>
          </a:p>
          <a:p>
            <a:r>
              <a:rPr lang="en-US" altLang="en-US"/>
              <a:t>Accounting information – CPU used, clock time elapsed since start, time limits</a:t>
            </a:r>
          </a:p>
          <a:p>
            <a:r>
              <a:rPr lang="en-US" altLang="en-US"/>
              <a:t>I/O status information – I/O devices allocated to process, list of open files</a:t>
            </a:r>
          </a:p>
          <a:p>
            <a:endParaRPr lang="en-US" altLang="en-US"/>
          </a:p>
        </p:txBody>
      </p:sp>
      <p:pic>
        <p:nvPicPr>
          <p:cNvPr id="11268" name="Picture 9"/>
          <p:cNvPicPr>
            <a:picLocks noChangeAspect="1" noChangeArrowheads="1"/>
          </p:cNvPicPr>
          <p:nvPr/>
        </p:nvPicPr>
        <p:blipFill>
          <a:blip r:embed="rId3"/>
          <a:srcRect/>
          <a:stretch>
            <a:fillRect/>
          </a:stretch>
        </p:blipFill>
        <p:spPr bwMode="auto">
          <a:xfrm>
            <a:off x="5740400" y="1393825"/>
            <a:ext cx="2795588" cy="448945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300163" y="176213"/>
            <a:ext cx="7780337" cy="576262"/>
          </a:xfrm>
        </p:spPr>
        <p:txBody>
          <a:bodyPr/>
          <a:lstStyle/>
          <a:p>
            <a:r>
              <a:rPr lang="en-US" altLang="en-US" sz="2800"/>
              <a:t>Windows  Multithreaded C Program (Cont.)</a:t>
            </a:r>
          </a:p>
        </p:txBody>
      </p:sp>
      <p:pic>
        <p:nvPicPr>
          <p:cNvPr id="26627" name="Picture 1" descr="Screen Shot 2012-12-04 at 9.08.08 PM.png"/>
          <p:cNvPicPr>
            <a:picLocks noChangeAspect="1"/>
          </p:cNvPicPr>
          <p:nvPr/>
        </p:nvPicPr>
        <p:blipFill>
          <a:blip r:embed="rId2"/>
          <a:srcRect/>
          <a:stretch>
            <a:fillRect/>
          </a:stretch>
        </p:blipFill>
        <p:spPr bwMode="auto">
          <a:xfrm>
            <a:off x="1703388" y="1196975"/>
            <a:ext cx="6523037" cy="5006975"/>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457200" y="188913"/>
            <a:ext cx="8229600" cy="576262"/>
          </a:xfrm>
        </p:spPr>
        <p:txBody>
          <a:bodyPr>
            <a:normAutofit fontScale="90000"/>
          </a:bodyPr>
          <a:lstStyle/>
          <a:p>
            <a:pPr eaLnBrk="1" hangingPunct="1"/>
            <a:r>
              <a:rPr lang="en-US" altLang="en-US"/>
              <a:t>Java Threads</a:t>
            </a:r>
          </a:p>
        </p:txBody>
      </p:sp>
      <p:sp>
        <p:nvSpPr>
          <p:cNvPr id="27651" name="Rectangle 5"/>
          <p:cNvSpPr>
            <a:spLocks noGrp="1" noChangeArrowheads="1"/>
          </p:cNvSpPr>
          <p:nvPr>
            <p:ph type="body" idx="1"/>
          </p:nvPr>
        </p:nvSpPr>
        <p:spPr>
          <a:xfrm>
            <a:off x="811213" y="1231900"/>
            <a:ext cx="7031037" cy="3746500"/>
          </a:xfrm>
        </p:spPr>
        <p:txBody>
          <a:bodyPr>
            <a:normAutofit fontScale="70000" lnSpcReduction="20000"/>
          </a:bodyPr>
          <a:lstStyle/>
          <a:p>
            <a:r>
              <a:rPr lang="en-US" altLang="en-US"/>
              <a:t>Java threads are managed by the JVM</a:t>
            </a:r>
          </a:p>
          <a:p>
            <a:r>
              <a:rPr lang="en-US" altLang="en-US"/>
              <a:t>Typically implemented using the threads model provided by underlying OS</a:t>
            </a:r>
          </a:p>
          <a:p>
            <a:r>
              <a:rPr lang="en-US" altLang="en-US"/>
              <a:t>Java threads may be created by:</a:t>
            </a:r>
            <a:br>
              <a:rPr lang="en-US" altLang="en-US"/>
            </a:br>
            <a:endParaRPr lang="en-US" altLang="en-US"/>
          </a:p>
          <a:p>
            <a:endParaRPr lang="en-US" altLang="en-US"/>
          </a:p>
          <a:p>
            <a:pPr>
              <a:buFont typeface="Monotype Sorts" pitchFamily="-84" charset="2"/>
              <a:buNone/>
            </a:pPr>
            <a:endParaRPr lang="en-US" altLang="en-US"/>
          </a:p>
          <a:p>
            <a:endParaRPr lang="en-US" altLang="en-US"/>
          </a:p>
          <a:p>
            <a:pPr lvl="1"/>
            <a:r>
              <a:rPr lang="en-US" altLang="en-US"/>
              <a:t>Extending Thread class</a:t>
            </a:r>
          </a:p>
          <a:p>
            <a:pPr lvl="1"/>
            <a:r>
              <a:rPr lang="en-US" altLang="en-US"/>
              <a:t>Implementing the Runnable interface</a:t>
            </a:r>
            <a:br>
              <a:rPr lang="en-US" altLang="en-US"/>
            </a:br>
            <a:endParaRPr lang="en-US" altLang="en-US"/>
          </a:p>
        </p:txBody>
      </p:sp>
      <p:pic>
        <p:nvPicPr>
          <p:cNvPr id="27652" name="Picture 1" descr="Screen Shot 2012-12-04 at 9.09.28 PM.png"/>
          <p:cNvPicPr>
            <a:picLocks noChangeAspect="1"/>
          </p:cNvPicPr>
          <p:nvPr/>
        </p:nvPicPr>
        <p:blipFill>
          <a:blip r:embed="rId3"/>
          <a:srcRect/>
          <a:stretch>
            <a:fillRect/>
          </a:stretch>
        </p:blipFill>
        <p:spPr bwMode="auto">
          <a:xfrm>
            <a:off x="2098675" y="2676525"/>
            <a:ext cx="3773488" cy="113030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38113"/>
            <a:ext cx="8229600" cy="576262"/>
          </a:xfrm>
        </p:spPr>
        <p:txBody>
          <a:bodyPr>
            <a:normAutofit fontScale="90000"/>
          </a:bodyPr>
          <a:lstStyle/>
          <a:p>
            <a:r>
              <a:rPr lang="en-US" altLang="en-US"/>
              <a:t>Java Multithreaded Program</a:t>
            </a:r>
          </a:p>
        </p:txBody>
      </p:sp>
      <p:pic>
        <p:nvPicPr>
          <p:cNvPr id="28675" name="Picture 2"/>
          <p:cNvPicPr>
            <a:picLocks noChangeAspect="1"/>
          </p:cNvPicPr>
          <p:nvPr/>
        </p:nvPicPr>
        <p:blipFill>
          <a:blip r:embed="rId2"/>
          <a:srcRect/>
          <a:stretch>
            <a:fillRect/>
          </a:stretch>
        </p:blipFill>
        <p:spPr bwMode="auto">
          <a:xfrm>
            <a:off x="2705100" y="877888"/>
            <a:ext cx="4202113" cy="568642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196975" y="163513"/>
            <a:ext cx="7718425" cy="576262"/>
          </a:xfrm>
        </p:spPr>
        <p:txBody>
          <a:bodyPr>
            <a:normAutofit fontScale="90000"/>
          </a:bodyPr>
          <a:lstStyle/>
          <a:p>
            <a:r>
              <a:rPr lang="en-US" altLang="en-US"/>
              <a:t>Java Multithreaded Program (Cont.)</a:t>
            </a:r>
          </a:p>
        </p:txBody>
      </p:sp>
      <p:pic>
        <p:nvPicPr>
          <p:cNvPr id="29699" name="Picture 2"/>
          <p:cNvPicPr>
            <a:picLocks noChangeAspect="1"/>
          </p:cNvPicPr>
          <p:nvPr/>
        </p:nvPicPr>
        <p:blipFill>
          <a:blip r:embed="rId2"/>
          <a:srcRect/>
          <a:stretch>
            <a:fillRect/>
          </a:stretch>
        </p:blipFill>
        <p:spPr bwMode="auto">
          <a:xfrm>
            <a:off x="1187450" y="866775"/>
            <a:ext cx="7456488" cy="53594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63513"/>
            <a:ext cx="8229600" cy="576262"/>
          </a:xfrm>
        </p:spPr>
        <p:txBody>
          <a:bodyPr>
            <a:normAutofit fontScale="90000"/>
          </a:bodyPr>
          <a:lstStyle/>
          <a:p>
            <a:pPr eaLnBrk="1" hangingPunct="1"/>
            <a:r>
              <a:rPr lang="en-US" altLang="en-US"/>
              <a:t>Implicit Threading</a:t>
            </a:r>
          </a:p>
        </p:txBody>
      </p:sp>
      <p:sp>
        <p:nvSpPr>
          <p:cNvPr id="30723" name="Rectangle 3"/>
          <p:cNvSpPr>
            <a:spLocks noGrp="1" noChangeArrowheads="1"/>
          </p:cNvSpPr>
          <p:nvPr>
            <p:ph type="body" idx="1"/>
          </p:nvPr>
        </p:nvSpPr>
        <p:spPr>
          <a:xfrm>
            <a:off x="806450" y="1233488"/>
            <a:ext cx="6889750" cy="4478337"/>
          </a:xfrm>
        </p:spPr>
        <p:txBody>
          <a:bodyPr>
            <a:normAutofit fontScale="77500" lnSpcReduction="20000"/>
          </a:bodyPr>
          <a:lstStyle/>
          <a:p>
            <a:r>
              <a:rPr lang="en-US" altLang="en-US"/>
              <a:t>Growing in popularity as numbers of threads increase, program correctness more difficult with explicit threads</a:t>
            </a:r>
          </a:p>
          <a:p>
            <a:r>
              <a:rPr lang="en-US" altLang="en-US"/>
              <a:t>Creation and management of threads done by compilers and run-time libraries rather than programmers</a:t>
            </a:r>
          </a:p>
          <a:p>
            <a:r>
              <a:rPr lang="en-US" altLang="en-US"/>
              <a:t>Three methods explored</a:t>
            </a:r>
          </a:p>
          <a:p>
            <a:pPr lvl="1"/>
            <a:r>
              <a:rPr lang="en-US" altLang="en-US"/>
              <a:t>Thread Pools</a:t>
            </a:r>
          </a:p>
          <a:p>
            <a:pPr lvl="1"/>
            <a:r>
              <a:rPr lang="en-US" altLang="en-US"/>
              <a:t>OpenMP</a:t>
            </a:r>
          </a:p>
          <a:p>
            <a:pPr lvl="1"/>
            <a:r>
              <a:rPr lang="en-US" altLang="en-US"/>
              <a:t>Grand Central Dispatch</a:t>
            </a:r>
          </a:p>
          <a:p>
            <a:r>
              <a:rPr lang="en-US" altLang="en-US"/>
              <a:t>Other methods include Microsoft Threading Building Blocks (TBB),</a:t>
            </a:r>
            <a:r>
              <a:rPr lang="en-US" altLang="en-US" b="1">
                <a:latin typeface="Courier New" pitchFamily="49" charset="0"/>
                <a:cs typeface="Courier New" pitchFamily="49" charset="0"/>
              </a:rPr>
              <a:t> java.util.concurrent </a:t>
            </a:r>
            <a:r>
              <a:rPr lang="en-US" altLang="en-US"/>
              <a:t>package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a:t>Thread Pools</a:t>
            </a:r>
          </a:p>
        </p:txBody>
      </p:sp>
      <p:sp>
        <p:nvSpPr>
          <p:cNvPr id="31747" name="Rectangle 3"/>
          <p:cNvSpPr>
            <a:spLocks noGrp="1" noChangeArrowheads="1"/>
          </p:cNvSpPr>
          <p:nvPr>
            <p:ph type="body" idx="1"/>
          </p:nvPr>
        </p:nvSpPr>
        <p:spPr>
          <a:xfrm>
            <a:off x="869950" y="1081088"/>
            <a:ext cx="6889750" cy="4478337"/>
          </a:xfrm>
        </p:spPr>
        <p:txBody>
          <a:bodyPr>
            <a:normAutofit fontScale="85000" lnSpcReduction="20000"/>
          </a:bodyPr>
          <a:lstStyle/>
          <a:p>
            <a:r>
              <a:rPr lang="en-US" altLang="en-US"/>
              <a:t>Create a number of threads in a pool where they await work</a:t>
            </a:r>
          </a:p>
          <a:p>
            <a:r>
              <a:rPr lang="en-US" altLang="en-US"/>
              <a:t>Advantages:</a:t>
            </a:r>
          </a:p>
          <a:p>
            <a:pPr lvl="1"/>
            <a:r>
              <a:rPr lang="en-US" altLang="en-US"/>
              <a:t>Usually slightly faster to service a request with an existing thread than create a new thread</a:t>
            </a:r>
          </a:p>
          <a:p>
            <a:pPr lvl="1"/>
            <a:r>
              <a:rPr lang="en-US" altLang="en-US"/>
              <a:t>Allows the number of threads in the application(s) to be bound to the size of the pool</a:t>
            </a:r>
          </a:p>
          <a:p>
            <a:pPr lvl="1"/>
            <a:r>
              <a:rPr lang="en-US" altLang="en-US"/>
              <a:t>Separating task to be performed from mechanics of creating task allows different strategies for running task</a:t>
            </a:r>
          </a:p>
          <a:p>
            <a:pPr lvl="2"/>
            <a:r>
              <a:rPr lang="en-US" altLang="en-US"/>
              <a:t>i.e.Tasks could be scheduled to run periodically</a:t>
            </a:r>
          </a:p>
          <a:p>
            <a:r>
              <a:rPr lang="en-US" altLang="en-US"/>
              <a:t>Windows API supports thread pools:</a:t>
            </a:r>
          </a:p>
        </p:txBody>
      </p:sp>
      <p:pic>
        <p:nvPicPr>
          <p:cNvPr id="31748" name="Picture 1" descr="Screen Shot 2012-12-04 at 9.17.42 PM.png"/>
          <p:cNvPicPr>
            <a:picLocks noChangeAspect="1"/>
          </p:cNvPicPr>
          <p:nvPr/>
        </p:nvPicPr>
        <p:blipFill>
          <a:blip r:embed="rId3"/>
          <a:srcRect/>
          <a:stretch>
            <a:fillRect/>
          </a:stretch>
        </p:blipFill>
        <p:spPr bwMode="auto">
          <a:xfrm>
            <a:off x="1411288" y="5486400"/>
            <a:ext cx="6438900" cy="1423988"/>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38113"/>
            <a:ext cx="8229600" cy="576262"/>
          </a:xfrm>
        </p:spPr>
        <p:txBody>
          <a:bodyPr>
            <a:normAutofit fontScale="90000"/>
          </a:bodyPr>
          <a:lstStyle/>
          <a:p>
            <a:pPr eaLnBrk="1" hangingPunct="1"/>
            <a:r>
              <a:rPr lang="en-US" altLang="en-US"/>
              <a:t>OpenMP</a:t>
            </a:r>
          </a:p>
        </p:txBody>
      </p:sp>
      <p:sp>
        <p:nvSpPr>
          <p:cNvPr id="32771" name="Rectangle 3"/>
          <p:cNvSpPr>
            <a:spLocks noGrp="1" noChangeArrowheads="1"/>
          </p:cNvSpPr>
          <p:nvPr>
            <p:ph type="body" idx="1"/>
          </p:nvPr>
        </p:nvSpPr>
        <p:spPr>
          <a:xfrm>
            <a:off x="806450" y="992188"/>
            <a:ext cx="3560763" cy="4478337"/>
          </a:xfrm>
        </p:spPr>
        <p:txBody>
          <a:bodyPr/>
          <a:lstStyle/>
          <a:p>
            <a:r>
              <a:rPr lang="en-US" altLang="en-US" sz="1600"/>
              <a:t>Set of compiler directives and an API for C, C++, FORTRAN </a:t>
            </a:r>
          </a:p>
          <a:p>
            <a:r>
              <a:rPr lang="en-US" altLang="en-US" sz="1600"/>
              <a:t>Provides support for parallel programming in shared-memory environments</a:t>
            </a:r>
          </a:p>
          <a:p>
            <a:r>
              <a:rPr lang="en-US" altLang="en-US" sz="1600"/>
              <a:t>Identifies </a:t>
            </a:r>
            <a:r>
              <a:rPr lang="en-US" altLang="en-US" sz="1600" b="1">
                <a:solidFill>
                  <a:srgbClr val="3366FF"/>
                </a:solidFill>
              </a:rPr>
              <a:t>parallel regions </a:t>
            </a:r>
            <a:r>
              <a:rPr lang="en-US" altLang="en-US" sz="1600"/>
              <a:t>– blocks of code that can run in parallel</a:t>
            </a:r>
          </a:p>
          <a:p>
            <a:pPr>
              <a:buFont typeface="Monotype Sorts" pitchFamily="-84" charset="2"/>
              <a:buNone/>
            </a:pPr>
            <a:r>
              <a:rPr lang="en-US" altLang="en-US" sz="1600" b="1">
                <a:latin typeface="Courier New" pitchFamily="49" charset="0"/>
                <a:cs typeface="Courier New" pitchFamily="49" charset="0"/>
              </a:rPr>
              <a:t>#pragma omp parallel </a:t>
            </a:r>
          </a:p>
          <a:p>
            <a:pPr>
              <a:buFont typeface="Monotype Sorts" pitchFamily="-84" charset="2"/>
              <a:buNone/>
            </a:pPr>
            <a:r>
              <a:rPr lang="en-US" altLang="en-US" sz="1600"/>
              <a:t>Create as many threads as there are cores</a:t>
            </a:r>
          </a:p>
          <a:p>
            <a:pPr>
              <a:buFont typeface="Monotype Sorts" pitchFamily="-84" charset="2"/>
              <a:buNone/>
            </a:pPr>
            <a:r>
              <a:rPr lang="da-DK" altLang="en-US" sz="1600" b="1">
                <a:latin typeface="Courier New" pitchFamily="49" charset="0"/>
                <a:cs typeface="Courier New" pitchFamily="49" charset="0"/>
              </a:rPr>
              <a:t>#pragma omp parallel for for(i=0;i&lt;N;i++) { </a:t>
            </a:r>
          </a:p>
          <a:p>
            <a:pPr>
              <a:buFont typeface="Monotype Sorts" pitchFamily="-84" charset="2"/>
              <a:buNone/>
            </a:pPr>
            <a:r>
              <a:rPr lang="da-DK" altLang="en-US" sz="1600" b="1">
                <a:latin typeface="Courier New" pitchFamily="49" charset="0"/>
                <a:cs typeface="Courier New" pitchFamily="49" charset="0"/>
              </a:rPr>
              <a:t>    c[i] = a[i] + b[i]; </a:t>
            </a:r>
          </a:p>
          <a:p>
            <a:pPr>
              <a:buFont typeface="Monotype Sorts" pitchFamily="-84" charset="2"/>
              <a:buNone/>
            </a:pPr>
            <a:r>
              <a:rPr lang="da-DK" altLang="en-US" sz="1600" b="1">
                <a:latin typeface="Courier New" pitchFamily="49" charset="0"/>
                <a:cs typeface="Courier New" pitchFamily="49" charset="0"/>
              </a:rPr>
              <a:t>} </a:t>
            </a:r>
          </a:p>
          <a:p>
            <a:pPr>
              <a:buFont typeface="Monotype Sorts" pitchFamily="-84" charset="2"/>
              <a:buNone/>
            </a:pPr>
            <a:r>
              <a:rPr lang="en-US" altLang="en-US" sz="1600"/>
              <a:t>Run for loop in parallel</a:t>
            </a:r>
          </a:p>
          <a:p>
            <a:endParaRPr lang="en-US" altLang="en-US"/>
          </a:p>
        </p:txBody>
      </p:sp>
      <p:pic>
        <p:nvPicPr>
          <p:cNvPr id="32772" name="Picture 2"/>
          <p:cNvPicPr>
            <a:picLocks noChangeAspect="1"/>
          </p:cNvPicPr>
          <p:nvPr/>
        </p:nvPicPr>
        <p:blipFill>
          <a:blip r:embed="rId3"/>
          <a:srcRect/>
          <a:stretch>
            <a:fillRect/>
          </a:stretch>
        </p:blipFill>
        <p:spPr bwMode="auto">
          <a:xfrm>
            <a:off x="4508500" y="1473200"/>
            <a:ext cx="4483100" cy="3990975"/>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38113"/>
            <a:ext cx="8229600" cy="576262"/>
          </a:xfrm>
        </p:spPr>
        <p:txBody>
          <a:bodyPr>
            <a:normAutofit fontScale="90000"/>
          </a:bodyPr>
          <a:lstStyle/>
          <a:p>
            <a:pPr eaLnBrk="1" hangingPunct="1"/>
            <a:r>
              <a:rPr lang="en-US" altLang="en-US"/>
              <a:t>Grand Central Dispatch</a:t>
            </a:r>
          </a:p>
        </p:txBody>
      </p:sp>
      <p:sp>
        <p:nvSpPr>
          <p:cNvPr id="33795" name="Rectangle 3"/>
          <p:cNvSpPr>
            <a:spLocks noGrp="1" noChangeArrowheads="1"/>
          </p:cNvSpPr>
          <p:nvPr>
            <p:ph type="body" idx="1"/>
          </p:nvPr>
        </p:nvSpPr>
        <p:spPr>
          <a:xfrm>
            <a:off x="928688" y="1187450"/>
            <a:ext cx="7224712" cy="4478338"/>
          </a:xfrm>
        </p:spPr>
        <p:txBody>
          <a:bodyPr>
            <a:normAutofit fontScale="85000" lnSpcReduction="20000"/>
          </a:bodyPr>
          <a:lstStyle/>
          <a:p>
            <a:r>
              <a:rPr lang="en-US" altLang="en-US"/>
              <a:t>Apple technology for Mac OS X and iOS operating systems</a:t>
            </a:r>
          </a:p>
          <a:p>
            <a:r>
              <a:rPr lang="en-US" altLang="en-US"/>
              <a:t>Extensions to C, C++ languages, API, and run-time library</a:t>
            </a:r>
          </a:p>
          <a:p>
            <a:r>
              <a:rPr lang="en-US" altLang="en-US"/>
              <a:t>Allows identification of parallel sections</a:t>
            </a:r>
          </a:p>
          <a:p>
            <a:r>
              <a:rPr lang="en-US" altLang="en-US"/>
              <a:t>Manages most of the details of threading</a:t>
            </a:r>
          </a:p>
          <a:p>
            <a:r>
              <a:rPr lang="en-US" altLang="en-US"/>
              <a:t>Block is in “^{ }” -   </a:t>
            </a:r>
            <a:r>
              <a:rPr lang="ro-RO" altLang="en-US" b="1">
                <a:latin typeface="Courier New" pitchFamily="49" charset="0"/>
                <a:cs typeface="Courier New" pitchFamily="49" charset="0"/>
              </a:rPr>
              <a:t>ˆ{ printf("I am a block"); } </a:t>
            </a:r>
            <a:endParaRPr lang="en-US" altLang="en-US"/>
          </a:p>
          <a:p>
            <a:r>
              <a:rPr lang="en-US" altLang="en-US"/>
              <a:t>Blocks placed in dispatch queue</a:t>
            </a:r>
          </a:p>
          <a:p>
            <a:pPr lvl="1"/>
            <a:r>
              <a:rPr lang="en-US" altLang="en-US"/>
              <a:t>Assigned to available thread in thread pool when removed from queue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ltLang="en-US"/>
              <a:t>Grand Central Dispatch</a:t>
            </a:r>
          </a:p>
        </p:txBody>
      </p:sp>
      <p:sp>
        <p:nvSpPr>
          <p:cNvPr id="34819" name="Rectangle 3"/>
          <p:cNvSpPr>
            <a:spLocks noGrp="1" noChangeArrowheads="1"/>
          </p:cNvSpPr>
          <p:nvPr>
            <p:ph type="body" idx="1"/>
          </p:nvPr>
        </p:nvSpPr>
        <p:spPr>
          <a:xfrm>
            <a:off x="928688" y="1203325"/>
            <a:ext cx="7250112" cy="4478338"/>
          </a:xfrm>
        </p:spPr>
        <p:txBody>
          <a:bodyPr/>
          <a:lstStyle/>
          <a:p>
            <a:r>
              <a:rPr lang="en-US" altLang="en-US" dirty="0"/>
              <a:t>Two types of dispatch queues:</a:t>
            </a:r>
          </a:p>
          <a:p>
            <a:pPr lvl="1"/>
            <a:r>
              <a:rPr lang="en-US" altLang="en-US" dirty="0"/>
              <a:t>serial – blocks removed in FIFO order, queue is per process, called </a:t>
            </a:r>
            <a:r>
              <a:rPr lang="en-US" altLang="en-US" b="1" dirty="0">
                <a:solidFill>
                  <a:srgbClr val="3366FF"/>
                </a:solidFill>
              </a:rPr>
              <a:t>main queue</a:t>
            </a:r>
          </a:p>
          <a:p>
            <a:pPr lvl="2"/>
            <a:r>
              <a:rPr lang="en-US" altLang="en-US" dirty="0"/>
              <a:t>Programmers can create additional serial queues within program</a:t>
            </a:r>
          </a:p>
          <a:p>
            <a:pPr lvl="1"/>
            <a:r>
              <a:rPr lang="en-US" altLang="en-US" dirty="0"/>
              <a:t>concurrent – removed in FIFO order but several may be removed at a time</a:t>
            </a:r>
          </a:p>
          <a:p>
            <a:pPr lvl="2"/>
            <a:r>
              <a:rPr lang="en-US" altLang="en-US" dirty="0"/>
              <a:t>Three system wide queues with priorities low, default, high</a:t>
            </a:r>
          </a:p>
          <a:p>
            <a:pPr lvl="2"/>
            <a:endParaRPr lang="en-US" altLang="en-US" dirty="0"/>
          </a:p>
          <a:p>
            <a:endParaRPr lang="en-US" altLang="en-US" dirty="0"/>
          </a:p>
        </p:txBody>
      </p:sp>
      <p:pic>
        <p:nvPicPr>
          <p:cNvPr id="34820" name="Picture 2"/>
          <p:cNvPicPr>
            <a:picLocks noChangeAspect="1"/>
          </p:cNvPicPr>
          <p:nvPr/>
        </p:nvPicPr>
        <p:blipFill>
          <a:blip r:embed="rId3"/>
          <a:srcRect/>
          <a:stretch>
            <a:fillRect/>
          </a:stretch>
        </p:blipFill>
        <p:spPr bwMode="auto">
          <a:xfrm>
            <a:off x="2051050" y="5445125"/>
            <a:ext cx="5511800" cy="1031875"/>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a:t>Threading Issues</a:t>
            </a:r>
          </a:p>
        </p:txBody>
      </p:sp>
      <p:sp>
        <p:nvSpPr>
          <p:cNvPr id="35843" name="Rectangle 3"/>
          <p:cNvSpPr>
            <a:spLocks noGrp="1" noChangeArrowheads="1"/>
          </p:cNvSpPr>
          <p:nvPr>
            <p:ph type="body" idx="1"/>
          </p:nvPr>
        </p:nvSpPr>
        <p:spPr>
          <a:xfrm>
            <a:off x="928688" y="1143000"/>
            <a:ext cx="7351712" cy="4483100"/>
          </a:xfrm>
        </p:spPr>
        <p:txBody>
          <a:bodyPr>
            <a:normAutofit lnSpcReduction="10000"/>
          </a:bodyPr>
          <a:lstStyle/>
          <a:p>
            <a:r>
              <a:rPr lang="en-US" altLang="en-US" dirty="0"/>
              <a:t>Semantics of </a:t>
            </a:r>
            <a:r>
              <a:rPr lang="en-US" altLang="en-US" b="1" dirty="0"/>
              <a:t>fork()</a:t>
            </a:r>
            <a:r>
              <a:rPr lang="en-US" altLang="en-US" dirty="0"/>
              <a:t> and </a:t>
            </a:r>
            <a:r>
              <a:rPr lang="en-US" altLang="en-US" b="1" dirty="0"/>
              <a:t>exec()</a:t>
            </a:r>
            <a:r>
              <a:rPr lang="en-US" altLang="en-US" dirty="0"/>
              <a:t> system calls</a:t>
            </a:r>
            <a:endParaRPr lang="en-US" altLang="en-US" sz="800" dirty="0"/>
          </a:p>
          <a:p>
            <a:r>
              <a:rPr lang="en-US" altLang="en-US" dirty="0"/>
              <a:t>Signal handling</a:t>
            </a:r>
          </a:p>
          <a:p>
            <a:pPr lvl="1"/>
            <a:r>
              <a:rPr lang="en-US" altLang="en-US" dirty="0"/>
              <a:t>Synchronous (in process) and asynchronous (external)</a:t>
            </a:r>
            <a:endParaRPr lang="en-US" altLang="en-US" sz="800" dirty="0"/>
          </a:p>
          <a:p>
            <a:r>
              <a:rPr lang="en-US" altLang="en-US" dirty="0"/>
              <a:t>Thread cancellation of target thread</a:t>
            </a:r>
          </a:p>
          <a:p>
            <a:pPr lvl="1"/>
            <a:r>
              <a:rPr lang="en-US" altLang="en-US" dirty="0"/>
              <a:t>Asynchronous or deferred</a:t>
            </a:r>
            <a:endParaRPr lang="en-US" altLang="en-US" sz="800" dirty="0"/>
          </a:p>
          <a:p>
            <a:r>
              <a:rPr lang="en-US" altLang="en-US" dirty="0"/>
              <a:t>Thread-local storage</a:t>
            </a:r>
          </a:p>
          <a:p>
            <a:r>
              <a:rPr lang="en-US" altLang="en-US" dirty="0"/>
              <a:t>Scheduler Activations</a:t>
            </a:r>
          </a:p>
          <a:p>
            <a:endParaRPr lang="en-US" altLang="en-US" sz="800" dirty="0"/>
          </a:p>
          <a:p>
            <a:pPr lvl="1">
              <a:buFont typeface="Monotype Sorts" pitchFamily="-84" charset="2"/>
              <a:buNone/>
            </a:pPr>
            <a:endParaRPr lang="en-US" altLang="en-US"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82663" y="182563"/>
            <a:ext cx="8229600" cy="576262"/>
          </a:xfrm>
        </p:spPr>
        <p:txBody>
          <a:bodyPr>
            <a:normAutofit fontScale="90000"/>
          </a:bodyPr>
          <a:lstStyle/>
          <a:p>
            <a:pPr eaLnBrk="1" hangingPunct="1"/>
            <a:r>
              <a:rPr lang="en-US" altLang="en-US"/>
              <a:t>CPU Switch From Process to Process</a:t>
            </a:r>
          </a:p>
        </p:txBody>
      </p:sp>
      <p:pic>
        <p:nvPicPr>
          <p:cNvPr id="12291" name="Picture 9"/>
          <p:cNvPicPr>
            <a:picLocks noChangeAspect="1" noChangeArrowheads="1"/>
          </p:cNvPicPr>
          <p:nvPr/>
        </p:nvPicPr>
        <p:blipFill>
          <a:blip r:embed="rId3"/>
          <a:srcRect/>
          <a:stretch>
            <a:fillRect/>
          </a:stretch>
        </p:blipFill>
        <p:spPr bwMode="auto">
          <a:xfrm>
            <a:off x="807480" y="1104900"/>
            <a:ext cx="7955520" cy="534234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117600" y="176213"/>
            <a:ext cx="7569200" cy="576262"/>
          </a:xfrm>
        </p:spPr>
        <p:txBody>
          <a:bodyPr>
            <a:normAutofit fontScale="90000"/>
          </a:bodyPr>
          <a:lstStyle/>
          <a:p>
            <a:pPr eaLnBrk="1" hangingPunct="1"/>
            <a:r>
              <a:rPr lang="en-US" altLang="en-US"/>
              <a:t>Semantics of fork() and exec()</a:t>
            </a:r>
          </a:p>
        </p:txBody>
      </p:sp>
      <p:sp>
        <p:nvSpPr>
          <p:cNvPr id="36867" name="Rectangle 3"/>
          <p:cNvSpPr>
            <a:spLocks noGrp="1" noChangeArrowheads="1"/>
          </p:cNvSpPr>
          <p:nvPr>
            <p:ph type="body" idx="1"/>
          </p:nvPr>
        </p:nvSpPr>
        <p:spPr>
          <a:xfrm>
            <a:off x="806450" y="1233488"/>
            <a:ext cx="6597650" cy="4530725"/>
          </a:xfrm>
        </p:spPr>
        <p:txBody>
          <a:bodyPr/>
          <a:lstStyle/>
          <a:p>
            <a:r>
              <a:rPr lang="en-US" altLang="en-US"/>
              <a:t>Does </a:t>
            </a:r>
            <a:r>
              <a:rPr lang="en-US" altLang="en-US" b="1">
                <a:latin typeface="Courier New" pitchFamily="49" charset="0"/>
                <a:cs typeface="Courier New" pitchFamily="49" charset="0"/>
              </a:rPr>
              <a:t>fork()</a:t>
            </a:r>
            <a:r>
              <a:rPr lang="en-US" altLang="en-US"/>
              <a:t>duplicate only the calling thread or all threads?</a:t>
            </a:r>
          </a:p>
          <a:p>
            <a:pPr lvl="1"/>
            <a:r>
              <a:rPr lang="en-US" altLang="en-US"/>
              <a:t>Some UNIXes have two versions of fork</a:t>
            </a:r>
          </a:p>
          <a:p>
            <a:r>
              <a:rPr lang="en-US" altLang="en-US" b="1">
                <a:latin typeface="Courier New" pitchFamily="49" charset="0"/>
                <a:cs typeface="Courier New" pitchFamily="49" charset="0"/>
              </a:rPr>
              <a:t>exec() </a:t>
            </a:r>
            <a:r>
              <a:rPr lang="en-US" altLang="en-US"/>
              <a:t>usually works as normal – replace the running process including all threads</a:t>
            </a:r>
          </a:p>
          <a:p>
            <a:pPr lvl="1"/>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68400" y="188913"/>
            <a:ext cx="7518400" cy="576262"/>
          </a:xfrm>
        </p:spPr>
        <p:txBody>
          <a:bodyPr>
            <a:normAutofit fontScale="90000"/>
          </a:bodyPr>
          <a:lstStyle/>
          <a:p>
            <a:pPr eaLnBrk="1" hangingPunct="1"/>
            <a:r>
              <a:rPr lang="en-US" altLang="en-US"/>
              <a:t>Signal Handling</a:t>
            </a:r>
          </a:p>
        </p:txBody>
      </p:sp>
      <p:sp>
        <p:nvSpPr>
          <p:cNvPr id="37891" name="Rectangle 3"/>
          <p:cNvSpPr>
            <a:spLocks noGrp="1" noChangeArrowheads="1"/>
          </p:cNvSpPr>
          <p:nvPr>
            <p:ph type="body" idx="1"/>
          </p:nvPr>
        </p:nvSpPr>
        <p:spPr>
          <a:xfrm>
            <a:off x="827088" y="1146175"/>
            <a:ext cx="6704012" cy="5156200"/>
          </a:xfrm>
        </p:spPr>
        <p:txBody>
          <a:bodyPr>
            <a:normAutofit fontScale="77500" lnSpcReduction="20000"/>
          </a:bodyPr>
          <a:lstStyle/>
          <a:p>
            <a:pPr marL="380048" indent="-380048">
              <a:buFont typeface="Monotype Sorts" charset="0"/>
              <a:buChar char="n"/>
              <a:defRPr/>
            </a:pPr>
            <a:r>
              <a:rPr lang="en-US" b="1" dirty="0">
                <a:solidFill>
                  <a:srgbClr val="3366FF"/>
                </a:solidFill>
                <a:ea typeface="ＭＳ Ｐゴシック" charset="0"/>
                <a:cs typeface="ＭＳ Ｐゴシック" charset="0"/>
              </a:rPr>
              <a:t>Signals </a:t>
            </a:r>
            <a:r>
              <a:rPr lang="en-US" dirty="0">
                <a:ea typeface="ＭＳ Ｐゴシック" charset="0"/>
                <a:cs typeface="ＭＳ Ｐゴシック" charset="0"/>
              </a:rPr>
              <a:t>are used in UNIX systems to notify a process that a particular event has occurred.</a:t>
            </a:r>
          </a:p>
          <a:p>
            <a:pPr marL="380048" indent="-380048">
              <a:buFont typeface="Monotype Sorts" charset="0"/>
              <a:buChar char="n"/>
              <a:defRPr/>
            </a:pPr>
            <a:r>
              <a:rPr lang="en-US" dirty="0">
                <a:ea typeface="ＭＳ Ｐゴシック" charset="0"/>
                <a:cs typeface="ＭＳ Ｐゴシック" charset="0"/>
              </a:rPr>
              <a:t>A </a:t>
            </a:r>
            <a:r>
              <a:rPr lang="en-US" b="1" dirty="0">
                <a:solidFill>
                  <a:srgbClr val="3366FF"/>
                </a:solidFill>
                <a:ea typeface="ＭＳ Ｐゴシック" charset="0"/>
                <a:cs typeface="ＭＳ Ｐゴシック" charset="0"/>
              </a:rPr>
              <a:t>signal handler</a:t>
            </a:r>
            <a:r>
              <a:rPr lang="en-US" dirty="0">
                <a:solidFill>
                  <a:srgbClr val="3366FF"/>
                </a:solidFill>
                <a:ea typeface="ＭＳ Ｐゴシック" charset="0"/>
                <a:cs typeface="ＭＳ Ｐゴシック" charset="0"/>
              </a:rPr>
              <a:t> </a:t>
            </a:r>
            <a:r>
              <a:rPr lang="en-US" dirty="0">
                <a:ea typeface="ＭＳ Ｐゴシック" charset="0"/>
                <a:cs typeface="ＭＳ Ｐゴシック" charset="0"/>
              </a:rPr>
              <a:t>is used to process signals</a:t>
            </a:r>
          </a:p>
          <a:p>
            <a:pPr marL="798989" lvl="1" indent="-342265">
              <a:buFont typeface="Webdings" charset="0"/>
              <a:buAutoNum type="arabicPeriod"/>
              <a:defRPr/>
            </a:pPr>
            <a:r>
              <a:rPr lang="en-US" dirty="0">
                <a:ea typeface="ＭＳ Ｐゴシック" charset="0"/>
              </a:rPr>
              <a:t>Signal is generated by particular event</a:t>
            </a:r>
          </a:p>
          <a:p>
            <a:pPr marL="798989" lvl="1" indent="-342265">
              <a:buFont typeface="Webdings" charset="0"/>
              <a:buAutoNum type="arabicPeriod"/>
              <a:defRPr/>
            </a:pPr>
            <a:r>
              <a:rPr lang="en-US" dirty="0">
                <a:ea typeface="ＭＳ Ｐゴシック" charset="0"/>
              </a:rPr>
              <a:t>Signal is delivered to a process</a:t>
            </a:r>
          </a:p>
          <a:p>
            <a:pPr marL="798989" lvl="1" indent="-342265">
              <a:buFont typeface="Webdings" charset="0"/>
              <a:buAutoNum type="arabicPeriod"/>
              <a:defRPr/>
            </a:pPr>
            <a:r>
              <a:rPr lang="en-US" dirty="0">
                <a:ea typeface="ＭＳ Ｐゴシック" charset="0"/>
              </a:rPr>
              <a:t>Signal is handled by one of two signal handlers:</a:t>
            </a:r>
          </a:p>
          <a:p>
            <a:pPr marL="1142366" lvl="2" indent="-342265">
              <a:buFont typeface="Webdings" charset="0"/>
              <a:buAutoNum type="arabicPeriod"/>
              <a:defRPr/>
            </a:pPr>
            <a:r>
              <a:rPr lang="en-US" dirty="0">
                <a:ea typeface="ＭＳ Ｐゴシック" charset="0"/>
              </a:rPr>
              <a:t>default</a:t>
            </a:r>
          </a:p>
          <a:p>
            <a:pPr marL="1142366" lvl="2" indent="-342265">
              <a:buFont typeface="Webdings" charset="0"/>
              <a:buAutoNum type="arabicPeriod"/>
              <a:defRPr/>
            </a:pPr>
            <a:r>
              <a:rPr lang="en-US" dirty="0">
                <a:ea typeface="ＭＳ Ｐゴシック" charset="0"/>
              </a:rPr>
              <a:t>user-defined</a:t>
            </a:r>
          </a:p>
          <a:p>
            <a:pPr marL="380048" indent="-380048">
              <a:buFont typeface="Monotype Sorts" charset="0"/>
              <a:buChar char="n"/>
              <a:defRPr/>
            </a:pPr>
            <a:r>
              <a:rPr lang="en-US" dirty="0">
                <a:ea typeface="ＭＳ Ｐゴシック" charset="0"/>
                <a:cs typeface="ＭＳ Ｐゴシック" charset="0"/>
              </a:rPr>
              <a:t>Every signal has </a:t>
            </a:r>
            <a:r>
              <a:rPr lang="en-US" b="1" dirty="0">
                <a:solidFill>
                  <a:srgbClr val="3366FF"/>
                </a:solidFill>
                <a:ea typeface="ＭＳ Ｐゴシック" charset="0"/>
                <a:cs typeface="ＭＳ Ｐゴシック" charset="0"/>
              </a:rPr>
              <a:t>default handler </a:t>
            </a:r>
            <a:r>
              <a:rPr lang="en-US" dirty="0">
                <a:ea typeface="ＭＳ Ｐゴシック" charset="0"/>
                <a:cs typeface="ＭＳ Ｐゴシック" charset="0"/>
              </a:rPr>
              <a:t>that kernel runs when handling signal</a:t>
            </a:r>
          </a:p>
          <a:p>
            <a:pPr marL="780098" lvl="1" indent="-380048">
              <a:buFont typeface="Monotype Sorts" charset="0"/>
              <a:buChar char="l"/>
              <a:defRPr/>
            </a:pPr>
            <a:r>
              <a:rPr lang="en-US" b="1" dirty="0">
                <a:solidFill>
                  <a:srgbClr val="3366FF"/>
                </a:solidFill>
                <a:ea typeface="ＭＳ Ｐゴシック" charset="0"/>
                <a:cs typeface="ＭＳ Ｐゴシック" charset="0"/>
              </a:rPr>
              <a:t>User-defined signal handler </a:t>
            </a:r>
            <a:r>
              <a:rPr lang="en-US" dirty="0">
                <a:ea typeface="ＭＳ Ｐゴシック" charset="0"/>
                <a:cs typeface="ＭＳ Ｐゴシック" charset="0"/>
              </a:rPr>
              <a:t>can override default</a:t>
            </a:r>
          </a:p>
          <a:p>
            <a:pPr marL="780098" lvl="1" indent="-380048">
              <a:buFont typeface="Monotype Sorts" charset="0"/>
              <a:buChar char="l"/>
              <a:defRPr/>
            </a:pPr>
            <a:r>
              <a:rPr lang="en-US" dirty="0">
                <a:ea typeface="ＭＳ Ｐゴシック" charset="0"/>
                <a:cs typeface="ＭＳ Ｐゴシック" charset="0"/>
              </a:rPr>
              <a:t>For single-threaded, signal delivered to process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168400" y="188913"/>
            <a:ext cx="7518400" cy="576262"/>
          </a:xfrm>
        </p:spPr>
        <p:txBody>
          <a:bodyPr>
            <a:normAutofit fontScale="90000"/>
          </a:bodyPr>
          <a:lstStyle/>
          <a:p>
            <a:pPr eaLnBrk="1" hangingPunct="1"/>
            <a:r>
              <a:rPr lang="en-US" altLang="en-US"/>
              <a:t>Signal Handling (Cont.)</a:t>
            </a:r>
          </a:p>
        </p:txBody>
      </p:sp>
      <p:sp>
        <p:nvSpPr>
          <p:cNvPr id="37891" name="Rectangle 3"/>
          <p:cNvSpPr>
            <a:spLocks noGrp="1" noChangeArrowheads="1"/>
          </p:cNvSpPr>
          <p:nvPr>
            <p:ph type="body" idx="1"/>
          </p:nvPr>
        </p:nvSpPr>
        <p:spPr>
          <a:xfrm>
            <a:off x="827088" y="1146175"/>
            <a:ext cx="6742112" cy="5156200"/>
          </a:xfrm>
        </p:spPr>
        <p:txBody>
          <a:bodyPr/>
          <a:lstStyle/>
          <a:p>
            <a:pPr marL="380048" indent="-380048">
              <a:buFont typeface="Monotype Sorts" charset="0"/>
              <a:buChar char="n"/>
              <a:defRPr/>
            </a:pPr>
            <a:r>
              <a:rPr lang="en-US" dirty="0">
                <a:ea typeface="ＭＳ Ｐゴシック" charset="0"/>
                <a:cs typeface="ＭＳ Ｐゴシック" charset="0"/>
              </a:rPr>
              <a:t>Where should a signal be delivered for multi-threaded? </a:t>
            </a:r>
          </a:p>
          <a:p>
            <a:pPr marL="780098" lvl="1" indent="-380048">
              <a:buFont typeface="Monotype Sorts" charset="0"/>
              <a:buChar char="l"/>
              <a:defRPr/>
            </a:pPr>
            <a:r>
              <a:rPr lang="en-US" dirty="0">
                <a:ea typeface="ＭＳ Ｐゴシック" charset="0"/>
              </a:rPr>
              <a:t>Deliver the signal to the thread to which the signal applies</a:t>
            </a:r>
          </a:p>
          <a:p>
            <a:pPr marL="798989" lvl="1" indent="-342265">
              <a:buFont typeface="Monotype Sorts" charset="0"/>
              <a:buChar char="l"/>
              <a:defRPr/>
            </a:pPr>
            <a:r>
              <a:rPr lang="en-US" dirty="0">
                <a:ea typeface="ＭＳ Ｐゴシック" charset="0"/>
              </a:rPr>
              <a:t>Deliver the signal to every thread in the process</a:t>
            </a:r>
          </a:p>
          <a:p>
            <a:pPr marL="798989" lvl="1" indent="-342265">
              <a:buFont typeface="Monotype Sorts" charset="0"/>
              <a:buChar char="l"/>
              <a:defRPr/>
            </a:pPr>
            <a:r>
              <a:rPr lang="en-US" dirty="0">
                <a:ea typeface="ＭＳ Ｐゴシック" charset="0"/>
              </a:rPr>
              <a:t>Deliver the signal to certain threads in the process</a:t>
            </a:r>
          </a:p>
          <a:p>
            <a:pPr marL="798989" lvl="1" indent="-342265">
              <a:buFont typeface="Monotype Sorts" charset="0"/>
              <a:buChar char="l"/>
              <a:defRPr/>
            </a:pPr>
            <a:r>
              <a:rPr lang="en-US" dirty="0">
                <a:ea typeface="ＭＳ Ｐゴシック" charset="0"/>
              </a:rPr>
              <a:t>Assign a specific thread to receive all signals for the process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81088" y="188913"/>
            <a:ext cx="7605712" cy="576262"/>
          </a:xfrm>
        </p:spPr>
        <p:txBody>
          <a:bodyPr>
            <a:normAutofit fontScale="90000"/>
          </a:bodyPr>
          <a:lstStyle/>
          <a:p>
            <a:pPr eaLnBrk="1" hangingPunct="1"/>
            <a:r>
              <a:rPr lang="en-US" altLang="en-US"/>
              <a:t>Thread Cancellation</a:t>
            </a:r>
          </a:p>
        </p:txBody>
      </p:sp>
      <p:sp>
        <p:nvSpPr>
          <p:cNvPr id="39939" name="Rectangle 3"/>
          <p:cNvSpPr>
            <a:spLocks noGrp="1" noChangeArrowheads="1"/>
          </p:cNvSpPr>
          <p:nvPr>
            <p:ph type="body" idx="1"/>
          </p:nvPr>
        </p:nvSpPr>
        <p:spPr>
          <a:xfrm>
            <a:off x="887413" y="1146175"/>
            <a:ext cx="7405687" cy="4430713"/>
          </a:xfrm>
        </p:spPr>
        <p:txBody>
          <a:bodyPr>
            <a:normAutofit fontScale="92500"/>
          </a:bodyPr>
          <a:lstStyle/>
          <a:p>
            <a:r>
              <a:rPr lang="en-US" altLang="en-US"/>
              <a:t>Terminating a thread before it has finished</a:t>
            </a:r>
          </a:p>
          <a:p>
            <a:r>
              <a:rPr lang="en-US" altLang="en-US"/>
              <a:t>Thread to be canceled is </a:t>
            </a:r>
            <a:r>
              <a:rPr lang="en-US" altLang="en-US" b="1">
                <a:solidFill>
                  <a:srgbClr val="3366FF"/>
                </a:solidFill>
              </a:rPr>
              <a:t>target thread</a:t>
            </a:r>
            <a:endParaRPr lang="en-US" altLang="en-US"/>
          </a:p>
          <a:p>
            <a:r>
              <a:rPr lang="en-US" altLang="en-US"/>
              <a:t>Two general approaches:</a:t>
            </a:r>
          </a:p>
          <a:p>
            <a:pPr lvl="1"/>
            <a:r>
              <a:rPr lang="en-US" altLang="en-US" b="1"/>
              <a:t>Asynchronous cancellation</a:t>
            </a:r>
            <a:r>
              <a:rPr lang="en-US" altLang="en-US"/>
              <a:t> terminates the target thread immediately</a:t>
            </a:r>
          </a:p>
          <a:p>
            <a:pPr lvl="1"/>
            <a:r>
              <a:rPr lang="en-US" altLang="en-US" b="1"/>
              <a:t>Deferred cancellation</a:t>
            </a:r>
            <a:r>
              <a:rPr lang="en-US" altLang="en-US"/>
              <a:t> allows the target thread to periodically check if it should be cancelled</a:t>
            </a:r>
          </a:p>
          <a:p>
            <a:r>
              <a:rPr lang="en-US" altLang="en-US"/>
              <a:t>Pthread code to create and cancel a thread:</a:t>
            </a:r>
          </a:p>
          <a:p>
            <a:pPr>
              <a:buFont typeface="Monotype Sorts" pitchFamily="-84" charset="2"/>
              <a:buNone/>
            </a:pPr>
            <a:endParaRPr lang="en-US" altLang="en-US"/>
          </a:p>
          <a:p>
            <a:pPr lvl="1"/>
            <a:endParaRPr lang="en-US" altLang="en-US"/>
          </a:p>
        </p:txBody>
      </p:sp>
      <p:pic>
        <p:nvPicPr>
          <p:cNvPr id="39940" name="Picture 1"/>
          <p:cNvPicPr>
            <a:picLocks noChangeAspect="1"/>
          </p:cNvPicPr>
          <p:nvPr/>
        </p:nvPicPr>
        <p:blipFill>
          <a:blip r:embed="rId3"/>
          <a:srcRect/>
          <a:stretch>
            <a:fillRect/>
          </a:stretch>
        </p:blipFill>
        <p:spPr bwMode="auto">
          <a:xfrm>
            <a:off x="2368550" y="5105400"/>
            <a:ext cx="3878263" cy="17526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081088" y="176213"/>
            <a:ext cx="7605712" cy="576262"/>
          </a:xfrm>
        </p:spPr>
        <p:txBody>
          <a:bodyPr>
            <a:normAutofit fontScale="90000"/>
          </a:bodyPr>
          <a:lstStyle/>
          <a:p>
            <a:pPr eaLnBrk="1" hangingPunct="1"/>
            <a:r>
              <a:rPr lang="en-US" altLang="en-US"/>
              <a:t>Thread Cancellation (Cont.)</a:t>
            </a:r>
          </a:p>
        </p:txBody>
      </p:sp>
      <p:sp>
        <p:nvSpPr>
          <p:cNvPr id="37891" name="Rectangle 3"/>
          <p:cNvSpPr>
            <a:spLocks noGrp="1" noChangeArrowheads="1"/>
          </p:cNvSpPr>
          <p:nvPr>
            <p:ph type="body" idx="1"/>
          </p:nvPr>
        </p:nvSpPr>
        <p:spPr>
          <a:xfrm>
            <a:off x="919163" y="1057275"/>
            <a:ext cx="7208837" cy="4962525"/>
          </a:xfrm>
        </p:spPr>
        <p:txBody>
          <a:bodyPr>
            <a:normAutofit fontScale="70000" lnSpcReduction="20000"/>
          </a:bodyPr>
          <a:lstStyle/>
          <a:p>
            <a:pPr>
              <a:defRPr/>
            </a:pPr>
            <a:r>
              <a:rPr lang="en-US" altLang="en-US" dirty="0"/>
              <a:t>Invoking thread cancellation requests cancellation, but actual cancellation depends on thread state</a:t>
            </a:r>
          </a:p>
          <a:p>
            <a:pPr>
              <a:defRPr/>
            </a:pPr>
            <a:endParaRPr lang="en-US" altLang="en-US" dirty="0"/>
          </a:p>
          <a:p>
            <a:pPr>
              <a:defRPr/>
            </a:pPr>
            <a:endParaRPr lang="en-US" altLang="en-US" dirty="0"/>
          </a:p>
          <a:p>
            <a:pPr marL="0" indent="0">
              <a:buFont typeface="Monotype Sorts" pitchFamily="-84" charset="2"/>
              <a:buNone/>
              <a:defRPr/>
            </a:pPr>
            <a:endParaRPr lang="en-US" altLang="en-US" dirty="0"/>
          </a:p>
          <a:p>
            <a:pPr marL="0" indent="0">
              <a:buFont typeface="Monotype Sorts" pitchFamily="-84" charset="2"/>
              <a:buNone/>
              <a:defRPr/>
            </a:pPr>
            <a:endParaRPr lang="en-US" altLang="en-US" dirty="0"/>
          </a:p>
          <a:p>
            <a:pPr>
              <a:defRPr/>
            </a:pPr>
            <a:r>
              <a:rPr lang="en-US" altLang="en-US" dirty="0"/>
              <a:t>If thread has cancellation disabled, cancellation remains pending until thread enables it</a:t>
            </a:r>
          </a:p>
          <a:p>
            <a:pPr>
              <a:defRPr/>
            </a:pPr>
            <a:r>
              <a:rPr lang="en-US" altLang="en-US" dirty="0"/>
              <a:t>Default type is deferred</a:t>
            </a:r>
          </a:p>
          <a:p>
            <a:pPr lvl="1">
              <a:defRPr/>
            </a:pPr>
            <a:r>
              <a:rPr lang="en-US" altLang="en-US" dirty="0"/>
              <a:t>Cancellation only occurs when thread reaches </a:t>
            </a:r>
            <a:r>
              <a:rPr lang="en-US" altLang="en-US" b="1" dirty="0">
                <a:solidFill>
                  <a:srgbClr val="3366FF"/>
                </a:solidFill>
              </a:rPr>
              <a:t>cancellation point</a:t>
            </a:r>
          </a:p>
          <a:p>
            <a:pPr lvl="2">
              <a:defRPr/>
            </a:pPr>
            <a:r>
              <a:rPr lang="en-US" altLang="en-US" dirty="0"/>
              <a:t>I.e. </a:t>
            </a:r>
            <a:r>
              <a:rPr lang="en-US" altLang="en-US" b="1" dirty="0" err="1">
                <a:latin typeface="Courier New" pitchFamily="49" charset="0"/>
                <a:cs typeface="Courier New" pitchFamily="49" charset="0"/>
              </a:rPr>
              <a:t>pthread_testcancel</a:t>
            </a:r>
            <a:r>
              <a:rPr lang="en-US" altLang="en-US" b="1" dirty="0">
                <a:latin typeface="Courier New" pitchFamily="49" charset="0"/>
                <a:cs typeface="Courier New" pitchFamily="49" charset="0"/>
              </a:rPr>
              <a:t>()</a:t>
            </a:r>
          </a:p>
          <a:p>
            <a:pPr lvl="2">
              <a:defRPr/>
            </a:pPr>
            <a:r>
              <a:rPr lang="en-US" altLang="en-US" dirty="0"/>
              <a:t>Then </a:t>
            </a:r>
            <a:r>
              <a:rPr lang="en-US" altLang="en-US" b="1" dirty="0">
                <a:solidFill>
                  <a:srgbClr val="3366FF"/>
                </a:solidFill>
              </a:rPr>
              <a:t>cleanup handler </a:t>
            </a:r>
            <a:r>
              <a:rPr lang="en-US" altLang="en-US" dirty="0"/>
              <a:t>is invoked</a:t>
            </a:r>
          </a:p>
          <a:p>
            <a:pPr>
              <a:defRPr/>
            </a:pPr>
            <a:r>
              <a:rPr lang="en-US" altLang="en-US" dirty="0"/>
              <a:t>On Linux systems, thread cancellation is handled through signals</a:t>
            </a:r>
          </a:p>
        </p:txBody>
      </p:sp>
      <p:pic>
        <p:nvPicPr>
          <p:cNvPr id="40964" name="Picture 2"/>
          <p:cNvPicPr>
            <a:picLocks noChangeAspect="1"/>
          </p:cNvPicPr>
          <p:nvPr/>
        </p:nvPicPr>
        <p:blipFill>
          <a:blip r:embed="rId3"/>
          <a:srcRect/>
          <a:stretch>
            <a:fillRect/>
          </a:stretch>
        </p:blipFill>
        <p:spPr bwMode="auto">
          <a:xfrm>
            <a:off x="2144713" y="1825625"/>
            <a:ext cx="5054600" cy="117475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ltLang="en-US"/>
              <a:t>Thread-Local Storage</a:t>
            </a:r>
          </a:p>
        </p:txBody>
      </p:sp>
      <p:sp>
        <p:nvSpPr>
          <p:cNvPr id="41987" name="Rectangle 3"/>
          <p:cNvSpPr>
            <a:spLocks noGrp="1" noChangeArrowheads="1"/>
          </p:cNvSpPr>
          <p:nvPr>
            <p:ph type="body" idx="1"/>
          </p:nvPr>
        </p:nvSpPr>
        <p:spPr>
          <a:xfrm>
            <a:off x="806450" y="1233488"/>
            <a:ext cx="6927850" cy="4478337"/>
          </a:xfrm>
        </p:spPr>
        <p:txBody>
          <a:bodyPr>
            <a:normAutofit fontScale="92500" lnSpcReduction="20000"/>
          </a:bodyPr>
          <a:lstStyle/>
          <a:p>
            <a:r>
              <a:rPr lang="en-US" altLang="en-US" b="1">
                <a:solidFill>
                  <a:srgbClr val="3366FF"/>
                </a:solidFill>
              </a:rPr>
              <a:t>Thread-local storage </a:t>
            </a:r>
            <a:r>
              <a:rPr lang="en-US" altLang="en-US"/>
              <a:t>(</a:t>
            </a:r>
            <a:r>
              <a:rPr lang="en-US" altLang="en-US" b="1">
                <a:solidFill>
                  <a:srgbClr val="3366FF"/>
                </a:solidFill>
              </a:rPr>
              <a:t>TLS</a:t>
            </a:r>
            <a:r>
              <a:rPr lang="en-US" altLang="en-US"/>
              <a:t>) allows each thread to have its own copy of data</a:t>
            </a:r>
          </a:p>
          <a:p>
            <a:r>
              <a:rPr lang="en-US" altLang="en-US"/>
              <a:t>Useful when you do not have control over the thread creation process (i.e., when using a thread pool)</a:t>
            </a:r>
          </a:p>
          <a:p>
            <a:r>
              <a:rPr lang="en-US" altLang="en-US"/>
              <a:t>Different from local variables</a:t>
            </a:r>
          </a:p>
          <a:p>
            <a:pPr lvl="1"/>
            <a:r>
              <a:rPr lang="en-US" altLang="en-US"/>
              <a:t>Local variables visible only during single function invocation</a:t>
            </a:r>
          </a:p>
          <a:p>
            <a:pPr lvl="1"/>
            <a:r>
              <a:rPr lang="en-US" altLang="en-US"/>
              <a:t>TLS visible across function invocations</a:t>
            </a:r>
          </a:p>
          <a:p>
            <a:r>
              <a:rPr lang="en-US" altLang="en-US"/>
              <a:t>Similar to </a:t>
            </a:r>
            <a:r>
              <a:rPr lang="en-US" altLang="en-US" b="1">
                <a:latin typeface="Courier New" pitchFamily="49" charset="0"/>
                <a:cs typeface="Courier New" pitchFamily="49" charset="0"/>
              </a:rPr>
              <a:t>static</a:t>
            </a:r>
            <a:r>
              <a:rPr lang="en-US" altLang="en-US"/>
              <a:t> data</a:t>
            </a:r>
          </a:p>
          <a:p>
            <a:pPr lvl="1"/>
            <a:r>
              <a:rPr lang="en-US" altLang="en-US"/>
              <a:t>TLS is unique to each thread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160463" y="163513"/>
            <a:ext cx="7526337" cy="576262"/>
          </a:xfrm>
        </p:spPr>
        <p:txBody>
          <a:bodyPr>
            <a:normAutofit fontScale="90000"/>
          </a:bodyPr>
          <a:lstStyle/>
          <a:p>
            <a:pPr eaLnBrk="1" hangingPunct="1"/>
            <a:r>
              <a:rPr lang="en-US" altLang="en-US"/>
              <a:t>Scheduler Activations</a:t>
            </a:r>
          </a:p>
        </p:txBody>
      </p:sp>
      <p:sp>
        <p:nvSpPr>
          <p:cNvPr id="43011" name="Rectangle 3"/>
          <p:cNvSpPr>
            <a:spLocks noGrp="1" noChangeArrowheads="1"/>
          </p:cNvSpPr>
          <p:nvPr>
            <p:ph type="body" idx="1"/>
          </p:nvPr>
        </p:nvSpPr>
        <p:spPr>
          <a:xfrm>
            <a:off x="806450" y="1017588"/>
            <a:ext cx="5316538" cy="4964112"/>
          </a:xfrm>
        </p:spPr>
        <p:txBody>
          <a:bodyPr>
            <a:normAutofit fontScale="62500" lnSpcReduction="20000"/>
          </a:bodyPr>
          <a:lstStyle/>
          <a:p>
            <a:r>
              <a:rPr lang="en-US" altLang="en-US" dirty="0"/>
              <a:t>Both M:M and Two-level models require communication to maintain the appropriate number of kernel threads allocated to the application</a:t>
            </a:r>
          </a:p>
          <a:p>
            <a:r>
              <a:rPr lang="en-US" altLang="en-US" dirty="0"/>
              <a:t>Typically use an intermediate data structure between user and kernel threads – </a:t>
            </a:r>
            <a:r>
              <a:rPr lang="en-US" altLang="en-US" b="1" dirty="0">
                <a:solidFill>
                  <a:srgbClr val="3366FF"/>
                </a:solidFill>
              </a:rPr>
              <a:t>lightweight process </a:t>
            </a:r>
            <a:r>
              <a:rPr lang="en-US" altLang="en-US" dirty="0"/>
              <a:t>(</a:t>
            </a:r>
            <a:r>
              <a:rPr lang="en-US" altLang="en-US" b="1" dirty="0">
                <a:solidFill>
                  <a:srgbClr val="3366FF"/>
                </a:solidFill>
              </a:rPr>
              <a:t>LWP</a:t>
            </a:r>
            <a:r>
              <a:rPr lang="en-US" altLang="en-US" dirty="0"/>
              <a:t>)</a:t>
            </a:r>
          </a:p>
          <a:p>
            <a:pPr lvl="1"/>
            <a:r>
              <a:rPr lang="en-US" altLang="en-US" dirty="0"/>
              <a:t>Appears to be a virtual processor on which process can schedule user thread to run</a:t>
            </a:r>
          </a:p>
          <a:p>
            <a:pPr lvl="1"/>
            <a:r>
              <a:rPr lang="en-US" altLang="en-US" dirty="0"/>
              <a:t>Each LWP attached to kernel thread</a:t>
            </a:r>
          </a:p>
          <a:p>
            <a:pPr lvl="1"/>
            <a:endParaRPr lang="en-US" altLang="en-US" dirty="0"/>
          </a:p>
          <a:p>
            <a:r>
              <a:rPr lang="en-US" altLang="en-US" dirty="0"/>
              <a:t>Scheduler activations provide </a:t>
            </a:r>
            <a:r>
              <a:rPr lang="en-US" altLang="en-US" b="1" dirty="0" err="1">
                <a:solidFill>
                  <a:srgbClr val="3366FF"/>
                </a:solidFill>
              </a:rPr>
              <a:t>upcalls</a:t>
            </a:r>
            <a:r>
              <a:rPr lang="en-US" altLang="en-US" dirty="0">
                <a:solidFill>
                  <a:srgbClr val="3366FF"/>
                </a:solidFill>
              </a:rPr>
              <a:t> </a:t>
            </a:r>
            <a:r>
              <a:rPr lang="en-US" altLang="en-US" dirty="0"/>
              <a:t>- a communication mechanism from the kernel to the </a:t>
            </a:r>
            <a:r>
              <a:rPr lang="en-US" altLang="en-US" b="1" dirty="0" err="1">
                <a:solidFill>
                  <a:srgbClr val="3366FF"/>
                </a:solidFill>
              </a:rPr>
              <a:t>upcall</a:t>
            </a:r>
            <a:r>
              <a:rPr lang="en-US" altLang="en-US" b="1" dirty="0">
                <a:solidFill>
                  <a:srgbClr val="3366FF"/>
                </a:solidFill>
              </a:rPr>
              <a:t> handler </a:t>
            </a:r>
            <a:r>
              <a:rPr lang="en-US" altLang="en-US" dirty="0"/>
              <a:t>in the thread library</a:t>
            </a:r>
          </a:p>
          <a:p>
            <a:r>
              <a:rPr lang="en-US" altLang="en-US" dirty="0"/>
              <a:t>This communication allows an application to maintain the correct number kernel threads</a:t>
            </a:r>
          </a:p>
        </p:txBody>
      </p:sp>
      <p:pic>
        <p:nvPicPr>
          <p:cNvPr id="43012" name="Picture 3"/>
          <p:cNvPicPr>
            <a:picLocks noChangeAspect="1"/>
          </p:cNvPicPr>
          <p:nvPr/>
        </p:nvPicPr>
        <p:blipFill>
          <a:blip r:embed="rId3"/>
          <a:srcRect/>
          <a:stretch>
            <a:fillRect/>
          </a:stretch>
        </p:blipFill>
        <p:spPr bwMode="auto">
          <a:xfrm>
            <a:off x="6427788" y="1547813"/>
            <a:ext cx="2327275" cy="21082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a:xfrm>
            <a:off x="784225" y="187325"/>
            <a:ext cx="7902575" cy="576263"/>
          </a:xfrm>
        </p:spPr>
        <p:txBody>
          <a:bodyPr>
            <a:normAutofit fontScale="90000"/>
          </a:bodyPr>
          <a:lstStyle/>
          <a:p>
            <a:pPr eaLnBrk="1" hangingPunct="1"/>
            <a:r>
              <a:rPr lang="en-US" dirty="0"/>
              <a:t>Process Synchronization</a:t>
            </a:r>
          </a:p>
        </p:txBody>
      </p:sp>
      <p:sp>
        <p:nvSpPr>
          <p:cNvPr id="6147" name="Rectangle 5"/>
          <p:cNvSpPr>
            <a:spLocks noGrp="1" noChangeArrowheads="1"/>
          </p:cNvSpPr>
          <p:nvPr>
            <p:ph type="body" idx="1"/>
          </p:nvPr>
        </p:nvSpPr>
        <p:spPr>
          <a:xfrm>
            <a:off x="857250" y="1125538"/>
            <a:ext cx="6892925" cy="4860925"/>
          </a:xfrm>
        </p:spPr>
        <p:txBody>
          <a:bodyPr>
            <a:normAutofit fontScale="70000" lnSpcReduction="20000"/>
          </a:bodyPr>
          <a:lstStyle/>
          <a:p>
            <a:r>
              <a:rPr lang="en-US"/>
              <a:t>Processes can execute concurrently</a:t>
            </a:r>
          </a:p>
          <a:p>
            <a:pPr lvl="1"/>
            <a:r>
              <a:rPr lang="en-US"/>
              <a:t>May be interrupted at any time, partially completing execution</a:t>
            </a:r>
          </a:p>
          <a:p>
            <a:r>
              <a:rPr lang="en-US"/>
              <a:t>Concurrent access to shared data may result in data inconsistency</a:t>
            </a:r>
          </a:p>
          <a:p>
            <a:r>
              <a:rPr lang="en-US"/>
              <a:t>Maintaining data consistency requires mechanisms to ensure the orderly execution of cooperating processes</a:t>
            </a:r>
          </a:p>
          <a:p>
            <a:r>
              <a:rPr lang="en-US"/>
              <a:t>Illustration of the problem:</a:t>
            </a:r>
            <a:br>
              <a:rPr lang="en-US"/>
            </a:br>
            <a:r>
              <a:rPr lang="en-US"/>
              <a:t>Suppose that we wanted to provide a solution to the consumer-producer problem that fills </a:t>
            </a:r>
            <a:r>
              <a:rPr lang="en-US" b="1" i="1">
                <a:solidFill>
                  <a:srgbClr val="000000"/>
                </a:solidFill>
              </a:rPr>
              <a:t>all</a:t>
            </a:r>
            <a:r>
              <a:rPr lang="en-US">
                <a:solidFill>
                  <a:srgbClr val="000000"/>
                </a:solidFill>
              </a:rPr>
              <a:t> </a:t>
            </a:r>
            <a:r>
              <a:rPr lang="en-US"/>
              <a:t>the buffers. We can do so by having an integer </a:t>
            </a:r>
            <a:r>
              <a:rPr lang="en-US" b="1">
                <a:latin typeface="Courier" pitchFamily="-84" charset="0"/>
              </a:rPr>
              <a:t>counter</a:t>
            </a:r>
            <a:r>
              <a:rPr lang="en-US" b="1">
                <a:solidFill>
                  <a:srgbClr val="0000FF"/>
                </a:solidFill>
              </a:rPr>
              <a:t> </a:t>
            </a:r>
            <a:r>
              <a:rPr lang="en-US"/>
              <a:t>that keeps track of the number of full buffers.  Initially, </a:t>
            </a:r>
            <a:r>
              <a:rPr lang="en-US" b="1">
                <a:latin typeface="Courier" pitchFamily="-84" charset="0"/>
              </a:rPr>
              <a:t>counter</a:t>
            </a:r>
            <a:r>
              <a:rPr lang="en-US">
                <a:latin typeface="Courier" pitchFamily="-84" charset="0"/>
              </a:rPr>
              <a:t> </a:t>
            </a:r>
            <a:r>
              <a:rPr lang="en-US"/>
              <a:t>is set to 0. It is incremented by the producer after it produces a new buffer and is decremented by the consumer after it consumes a buffer.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87325"/>
            <a:ext cx="8229600" cy="576263"/>
          </a:xfrm>
        </p:spPr>
        <p:txBody>
          <a:bodyPr>
            <a:normAutofit fontScale="90000"/>
          </a:bodyPr>
          <a:lstStyle/>
          <a:p>
            <a:pPr eaLnBrk="1" hangingPunct="1"/>
            <a:r>
              <a:rPr lang="en-US"/>
              <a:t>Producer </a:t>
            </a:r>
          </a:p>
        </p:txBody>
      </p:sp>
      <p:sp>
        <p:nvSpPr>
          <p:cNvPr id="7171" name="Rectangle 3"/>
          <p:cNvSpPr>
            <a:spLocks noGrp="1" noChangeArrowheads="1"/>
          </p:cNvSpPr>
          <p:nvPr>
            <p:ph type="body" idx="1"/>
          </p:nvPr>
        </p:nvSpPr>
        <p:spPr>
          <a:xfrm>
            <a:off x="1181100" y="1258888"/>
            <a:ext cx="6732588" cy="4557712"/>
          </a:xfrm>
        </p:spPr>
        <p:txBody>
          <a:bodyPr/>
          <a:lstStyle/>
          <a:p>
            <a:pPr marL="0" indent="0">
              <a:buFont typeface="Monotype Sorts" pitchFamily="-84" charset="2"/>
              <a:buNone/>
            </a:pPr>
            <a:r>
              <a:rPr lang="en-US" sz="1700">
                <a:latin typeface="Courier New" pitchFamily="49" charset="0"/>
                <a:cs typeface="Courier New" pitchFamily="49" charset="0"/>
              </a:rPr>
              <a:t>while (true) {</a:t>
            </a:r>
            <a:br>
              <a:rPr lang="en-US" sz="1700">
                <a:latin typeface="Courier New" pitchFamily="49" charset="0"/>
                <a:cs typeface="Courier New" pitchFamily="49" charset="0"/>
              </a:rPr>
            </a:br>
            <a:r>
              <a:rPr lang="en-US" sz="1700">
                <a:latin typeface="Courier New" pitchFamily="49" charset="0"/>
                <a:cs typeface="Courier New" pitchFamily="49" charset="0"/>
              </a:rPr>
              <a:t>	/* produce an item in next produced */ </a:t>
            </a:r>
          </a:p>
          <a:p>
            <a:pPr marL="0" indent="0">
              <a:buFont typeface="Monotype Sorts" pitchFamily="-84" charset="2"/>
              <a:buNone/>
            </a:pPr>
            <a:r>
              <a:rPr lang="en-US" sz="1700">
                <a:latin typeface="Courier New" pitchFamily="49" charset="0"/>
                <a:cs typeface="Courier New" pitchFamily="49" charset="0"/>
              </a:rPr>
              <a:t>	</a:t>
            </a:r>
          </a:p>
          <a:p>
            <a:pPr marL="0" indent="0">
              <a:buFont typeface="Monotype Sorts" pitchFamily="-84" charset="2"/>
              <a:buNone/>
            </a:pPr>
            <a:r>
              <a:rPr lang="en-US" sz="1700">
                <a:latin typeface="Courier New" pitchFamily="49" charset="0"/>
                <a:cs typeface="Courier New" pitchFamily="49" charset="0"/>
              </a:rPr>
              <a:t>	while (counter == BUFFER_SIZE) ; </a:t>
            </a:r>
          </a:p>
          <a:p>
            <a:pPr marL="0" indent="0">
              <a:buFont typeface="Monotype Sorts" pitchFamily="-84" charset="2"/>
              <a:buNone/>
            </a:pPr>
            <a:r>
              <a:rPr lang="en-US" sz="1700">
                <a:latin typeface="Courier New" pitchFamily="49" charset="0"/>
                <a:cs typeface="Courier New" pitchFamily="49" charset="0"/>
              </a:rPr>
              <a:t>		/* do nothing */ </a:t>
            </a:r>
          </a:p>
          <a:p>
            <a:pPr marL="0" indent="0">
              <a:buFont typeface="Monotype Sorts" pitchFamily="-84" charset="2"/>
              <a:buNone/>
            </a:pPr>
            <a:r>
              <a:rPr lang="en-US" sz="1700">
                <a:latin typeface="Courier New" pitchFamily="49" charset="0"/>
                <a:cs typeface="Courier New" pitchFamily="49" charset="0"/>
              </a:rPr>
              <a:t>	buffer[in] = next_produced; </a:t>
            </a:r>
          </a:p>
          <a:p>
            <a:pPr marL="0" indent="0">
              <a:buFont typeface="Monotype Sorts" pitchFamily="-84" charset="2"/>
              <a:buNone/>
            </a:pPr>
            <a:r>
              <a:rPr lang="en-US" sz="1700">
                <a:latin typeface="Courier New" pitchFamily="49" charset="0"/>
                <a:cs typeface="Courier New" pitchFamily="49" charset="0"/>
              </a:rPr>
              <a:t>	in = (in + 1) % BUFFER_SIZE; </a:t>
            </a:r>
          </a:p>
          <a:p>
            <a:pPr marL="0" indent="0">
              <a:buFont typeface="Monotype Sorts" pitchFamily="-84" charset="2"/>
              <a:buNone/>
            </a:pPr>
            <a:r>
              <a:rPr lang="en-US" sz="1700">
                <a:latin typeface="Courier New" pitchFamily="49" charset="0"/>
                <a:cs typeface="Courier New" pitchFamily="49" charset="0"/>
              </a:rPr>
              <a:t>	counter++; </a:t>
            </a:r>
          </a:p>
          <a:p>
            <a:pPr marL="0" indent="0">
              <a:buFont typeface="Monotype Sorts" pitchFamily="-84" charset="2"/>
              <a:buNone/>
            </a:pPr>
            <a:r>
              <a:rPr lang="en-US" sz="1700">
                <a:latin typeface="Courier New" pitchFamily="49" charset="0"/>
                <a:cs typeface="Courier New" pitchFamily="49" charset="0"/>
              </a:rPr>
              <a: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87363" y="142875"/>
            <a:ext cx="8229600" cy="576263"/>
          </a:xfrm>
        </p:spPr>
        <p:txBody>
          <a:bodyPr>
            <a:normAutofit fontScale="90000"/>
          </a:bodyPr>
          <a:lstStyle/>
          <a:p>
            <a:pPr eaLnBrk="1" hangingPunct="1"/>
            <a:r>
              <a:rPr lang="en-US"/>
              <a:t>Consumer</a:t>
            </a:r>
          </a:p>
        </p:txBody>
      </p:sp>
      <p:sp>
        <p:nvSpPr>
          <p:cNvPr id="8195" name="Rectangle 3"/>
          <p:cNvSpPr>
            <a:spLocks noGrp="1" noChangeArrowheads="1"/>
          </p:cNvSpPr>
          <p:nvPr>
            <p:ph type="body" idx="1"/>
          </p:nvPr>
        </p:nvSpPr>
        <p:spPr>
          <a:xfrm>
            <a:off x="977900" y="1262063"/>
            <a:ext cx="6877050" cy="4860925"/>
          </a:xfrm>
        </p:spPr>
        <p:txBody>
          <a:bodyPr/>
          <a:lstStyle/>
          <a:p>
            <a:pPr marL="0" indent="0">
              <a:buFont typeface="Monotype Sorts" pitchFamily="-84" charset="2"/>
              <a:buNone/>
            </a:pPr>
            <a:r>
              <a:rPr lang="en-US" sz="1600">
                <a:latin typeface="Courier New" pitchFamily="49" charset="0"/>
                <a:cs typeface="Courier New" pitchFamily="49" charset="0"/>
              </a:rPr>
              <a:t>while (true) {</a:t>
            </a:r>
          </a:p>
          <a:p>
            <a:pPr marL="0" indent="0">
              <a:buFont typeface="Monotype Sorts" pitchFamily="-84" charset="2"/>
              <a:buNone/>
            </a:pPr>
            <a:r>
              <a:rPr lang="en-US" sz="1600">
                <a:latin typeface="Courier New" pitchFamily="49" charset="0"/>
                <a:cs typeface="Courier New" pitchFamily="49" charset="0"/>
              </a:rPr>
              <a:t>	while (counter == 0) </a:t>
            </a:r>
          </a:p>
          <a:p>
            <a:pPr marL="0" indent="0">
              <a:buFont typeface="Monotype Sorts" pitchFamily="-84" charset="2"/>
              <a:buNone/>
            </a:pPr>
            <a:r>
              <a:rPr lang="en-US" sz="1600">
                <a:latin typeface="Courier New" pitchFamily="49" charset="0"/>
                <a:cs typeface="Courier New" pitchFamily="49" charset="0"/>
              </a:rPr>
              <a:t>		; /* do nothing */ </a:t>
            </a:r>
          </a:p>
          <a:p>
            <a:pPr marL="0" indent="0">
              <a:buFont typeface="Monotype Sorts" pitchFamily="-84" charset="2"/>
              <a:buNone/>
            </a:pPr>
            <a:r>
              <a:rPr lang="en-US" sz="1600">
                <a:latin typeface="Courier New" pitchFamily="49" charset="0"/>
                <a:cs typeface="Courier New" pitchFamily="49" charset="0"/>
              </a:rPr>
              <a:t>	next_consumed = buffer[out]; </a:t>
            </a:r>
          </a:p>
          <a:p>
            <a:pPr marL="0" indent="0">
              <a:buFont typeface="Monotype Sorts" pitchFamily="-84" charset="2"/>
              <a:buNone/>
            </a:pPr>
            <a:r>
              <a:rPr lang="en-US" sz="1600">
                <a:latin typeface="Courier New" pitchFamily="49" charset="0"/>
                <a:cs typeface="Courier New" pitchFamily="49" charset="0"/>
              </a:rPr>
              <a:t>	out = (out + 1) % BUFFER_SIZE; 	</a:t>
            </a:r>
          </a:p>
          <a:p>
            <a:pPr marL="0" indent="0">
              <a:buFont typeface="Monotype Sorts" pitchFamily="-84" charset="2"/>
              <a:buNone/>
            </a:pPr>
            <a:r>
              <a:rPr lang="en-US" sz="1600">
                <a:latin typeface="Courier New" pitchFamily="49" charset="0"/>
                <a:cs typeface="Courier New" pitchFamily="49" charset="0"/>
              </a:rPr>
              <a:t>        counter--; </a:t>
            </a:r>
          </a:p>
          <a:p>
            <a:pPr marL="0" indent="0">
              <a:buFont typeface="Monotype Sorts" pitchFamily="-84" charset="2"/>
              <a:buNone/>
            </a:pPr>
            <a:r>
              <a:rPr lang="en-US" sz="1600">
                <a:latin typeface="Courier New" pitchFamily="49" charset="0"/>
                <a:cs typeface="Courier New" pitchFamily="49" charset="0"/>
              </a:rPr>
              <a:t>	/* consume the item in next consumed */ </a:t>
            </a:r>
          </a:p>
          <a:p>
            <a:pPr marL="0" indent="0">
              <a:buFont typeface="Monotype Sorts" pitchFamily="-84" charset="2"/>
              <a:buNone/>
            </a:pPr>
            <a:r>
              <a:rPr lang="en-US" sz="1600">
                <a:latin typeface="Courier New" pitchFamily="49" charset="0"/>
                <a:cs typeface="Courier New" pitchFamily="49"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041400" y="136525"/>
            <a:ext cx="7645400" cy="576263"/>
          </a:xfrm>
        </p:spPr>
        <p:txBody>
          <a:bodyPr>
            <a:normAutofit fontScale="90000"/>
          </a:bodyPr>
          <a:lstStyle/>
          <a:p>
            <a:pPr eaLnBrk="1" hangingPunct="1"/>
            <a:r>
              <a:rPr lang="en-US" altLang="en-US"/>
              <a:t>Threads</a:t>
            </a:r>
          </a:p>
        </p:txBody>
      </p:sp>
      <p:sp>
        <p:nvSpPr>
          <p:cNvPr id="13315" name="Rectangle 3"/>
          <p:cNvSpPr>
            <a:spLocks noGrp="1" noChangeArrowheads="1"/>
          </p:cNvSpPr>
          <p:nvPr>
            <p:ph type="body" idx="1"/>
          </p:nvPr>
        </p:nvSpPr>
        <p:spPr>
          <a:xfrm>
            <a:off x="987425" y="1093788"/>
            <a:ext cx="6975475" cy="3983037"/>
          </a:xfrm>
        </p:spPr>
        <p:txBody>
          <a:bodyPr>
            <a:normAutofit fontScale="92500"/>
          </a:bodyPr>
          <a:lstStyle/>
          <a:p>
            <a:r>
              <a:rPr lang="en-US" altLang="en-US" dirty="0"/>
              <a:t>So far, process has a single thread of execution</a:t>
            </a:r>
          </a:p>
          <a:p>
            <a:r>
              <a:rPr lang="en-US" altLang="en-US" dirty="0"/>
              <a:t>Consider having multiple program counters per process</a:t>
            </a:r>
          </a:p>
          <a:p>
            <a:pPr lvl="1"/>
            <a:r>
              <a:rPr lang="en-US" altLang="en-US" dirty="0"/>
              <a:t>Multiple locations can execute at once</a:t>
            </a:r>
          </a:p>
          <a:p>
            <a:pPr lvl="2"/>
            <a:r>
              <a:rPr lang="en-US" altLang="en-US" dirty="0"/>
              <a:t>Multiple threads of control -&gt; </a:t>
            </a:r>
            <a:r>
              <a:rPr lang="en-US" altLang="en-US" b="1" dirty="0">
                <a:solidFill>
                  <a:srgbClr val="3366FF"/>
                </a:solidFill>
              </a:rPr>
              <a:t>threads</a:t>
            </a:r>
          </a:p>
          <a:p>
            <a:r>
              <a:rPr lang="en-US" altLang="en-US" dirty="0"/>
              <a:t>Must then have storage for thread details, multiple program counters in PCB</a:t>
            </a:r>
          </a:p>
          <a:p>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457200" y="141288"/>
            <a:ext cx="8229600" cy="576262"/>
          </a:xfrm>
        </p:spPr>
        <p:txBody>
          <a:bodyPr>
            <a:normAutofit fontScale="90000"/>
          </a:bodyPr>
          <a:lstStyle/>
          <a:p>
            <a:pPr eaLnBrk="1" hangingPunct="1"/>
            <a:r>
              <a:rPr lang="en-US"/>
              <a:t>Race Condition</a:t>
            </a:r>
          </a:p>
        </p:txBody>
      </p:sp>
      <p:sp>
        <p:nvSpPr>
          <p:cNvPr id="9219" name="Rectangle 1027"/>
          <p:cNvSpPr>
            <a:spLocks noGrp="1" noChangeArrowheads="1"/>
          </p:cNvSpPr>
          <p:nvPr>
            <p:ph idx="1"/>
          </p:nvPr>
        </p:nvSpPr>
        <p:spPr>
          <a:xfrm>
            <a:off x="1004888" y="1177925"/>
            <a:ext cx="8067675" cy="5173663"/>
          </a:xfrm>
        </p:spPr>
        <p:txBody>
          <a:bodyPr/>
          <a:lstStyle/>
          <a:p>
            <a:pPr>
              <a:lnSpc>
                <a:spcPct val="90000"/>
              </a:lnSpc>
            </a:pPr>
            <a:r>
              <a:rPr lang="en-US" b="1">
                <a:solidFill>
                  <a:srgbClr val="000000"/>
                </a:solidFill>
                <a:latin typeface="Courier New" pitchFamily="49" charset="0"/>
                <a:cs typeface="Courier New" pitchFamily="49" charset="0"/>
              </a:rPr>
              <a:t>counter++ </a:t>
            </a:r>
            <a:r>
              <a:rPr lang="en-US" sz="1600"/>
              <a:t>could be implemented as</a:t>
            </a:r>
            <a:br>
              <a:rPr lang="en-US" sz="1600"/>
            </a:br>
            <a:br>
              <a:rPr lang="en-US" sz="1600"/>
            </a:br>
            <a:r>
              <a:rPr lang="en-US" sz="1600" b="1">
                <a:latin typeface="Courier New" pitchFamily="49" charset="0"/>
                <a:cs typeface="Courier New" pitchFamily="49" charset="0"/>
              </a:rPr>
              <a:t>     </a:t>
            </a:r>
            <a:r>
              <a:rPr lang="en-US" sz="1600" b="1">
                <a:solidFill>
                  <a:srgbClr val="0000FF"/>
                </a:solidFill>
                <a:latin typeface="Courier New" pitchFamily="49" charset="0"/>
                <a:cs typeface="Courier New" pitchFamily="49" charset="0"/>
              </a:rPr>
              <a:t>register1 = counter</a:t>
            </a:r>
            <a:br>
              <a:rPr lang="en-US" sz="1600" b="1">
                <a:solidFill>
                  <a:srgbClr val="0000FF"/>
                </a:solidFill>
                <a:latin typeface="Courier New" pitchFamily="49" charset="0"/>
                <a:cs typeface="Courier New" pitchFamily="49" charset="0"/>
              </a:rPr>
            </a:br>
            <a:r>
              <a:rPr lang="en-US" sz="1600" b="1">
                <a:solidFill>
                  <a:srgbClr val="0000FF"/>
                </a:solidFill>
                <a:latin typeface="Courier New" pitchFamily="49" charset="0"/>
                <a:cs typeface="Courier New" pitchFamily="49" charset="0"/>
              </a:rPr>
              <a:t>     register1 = register1 + 1</a:t>
            </a:r>
            <a:br>
              <a:rPr lang="en-US" sz="1600" b="1">
                <a:solidFill>
                  <a:srgbClr val="0000FF"/>
                </a:solidFill>
                <a:latin typeface="Courier New" pitchFamily="49" charset="0"/>
                <a:cs typeface="Courier New" pitchFamily="49" charset="0"/>
              </a:rPr>
            </a:br>
            <a:r>
              <a:rPr lang="en-US" sz="1600" b="1">
                <a:solidFill>
                  <a:srgbClr val="0000FF"/>
                </a:solidFill>
                <a:latin typeface="Courier New" pitchFamily="49" charset="0"/>
                <a:cs typeface="Courier New" pitchFamily="49" charset="0"/>
              </a:rPr>
              <a:t>     counter = register1</a:t>
            </a:r>
            <a:endParaRPr lang="en-US" sz="800">
              <a:solidFill>
                <a:srgbClr val="0000FF"/>
              </a:solidFill>
            </a:endParaRPr>
          </a:p>
          <a:p>
            <a:pPr>
              <a:lnSpc>
                <a:spcPct val="90000"/>
              </a:lnSpc>
            </a:pPr>
            <a:r>
              <a:rPr lang="en-US" b="1">
                <a:solidFill>
                  <a:srgbClr val="000000"/>
                </a:solidFill>
                <a:latin typeface="Courier New" pitchFamily="49" charset="0"/>
                <a:cs typeface="Courier New" pitchFamily="49" charset="0"/>
              </a:rPr>
              <a:t>counter--</a:t>
            </a:r>
            <a:r>
              <a:rPr lang="en-US" sz="1600" b="1">
                <a:solidFill>
                  <a:schemeClr val="tx2"/>
                </a:solidFill>
                <a:latin typeface="Courier New" pitchFamily="49" charset="0"/>
                <a:cs typeface="Courier New" pitchFamily="49" charset="0"/>
              </a:rPr>
              <a:t> </a:t>
            </a:r>
            <a:r>
              <a:rPr lang="en-US" sz="1600"/>
              <a:t>could be implemented as</a:t>
            </a:r>
            <a:br>
              <a:rPr lang="en-US" sz="1600"/>
            </a:br>
            <a:br>
              <a:rPr lang="en-US" sz="1600"/>
            </a:br>
            <a:r>
              <a:rPr lang="en-US" sz="1600" b="1">
                <a:latin typeface="Courier New" pitchFamily="49" charset="0"/>
                <a:cs typeface="Courier New" pitchFamily="49" charset="0"/>
              </a:rPr>
              <a:t>     </a:t>
            </a:r>
            <a:r>
              <a:rPr lang="en-US" sz="1600" b="1">
                <a:solidFill>
                  <a:schemeClr val="tx2"/>
                </a:solidFill>
                <a:latin typeface="Courier New" pitchFamily="49" charset="0"/>
                <a:cs typeface="Courier New" pitchFamily="49" charset="0"/>
              </a:rPr>
              <a:t>register2 = counter</a:t>
            </a:r>
            <a:br>
              <a:rPr lang="en-US" sz="1600" b="1">
                <a:solidFill>
                  <a:schemeClr val="tx2"/>
                </a:solidFill>
                <a:latin typeface="Courier New" pitchFamily="49" charset="0"/>
                <a:cs typeface="Courier New" pitchFamily="49" charset="0"/>
              </a:rPr>
            </a:br>
            <a:r>
              <a:rPr lang="en-US" sz="1600" b="1">
                <a:solidFill>
                  <a:schemeClr val="tx2"/>
                </a:solidFill>
                <a:latin typeface="Courier New" pitchFamily="49" charset="0"/>
                <a:cs typeface="Courier New" pitchFamily="49" charset="0"/>
              </a:rPr>
              <a:t>     register2 = register2 - 1</a:t>
            </a:r>
            <a:br>
              <a:rPr lang="en-US" sz="1600" b="1">
                <a:solidFill>
                  <a:schemeClr val="tx2"/>
                </a:solidFill>
                <a:latin typeface="Courier New" pitchFamily="49" charset="0"/>
                <a:cs typeface="Courier New" pitchFamily="49" charset="0"/>
              </a:rPr>
            </a:br>
            <a:r>
              <a:rPr lang="en-US" sz="1600" b="1">
                <a:solidFill>
                  <a:schemeClr val="tx2"/>
                </a:solidFill>
                <a:latin typeface="Courier New" pitchFamily="49" charset="0"/>
                <a:cs typeface="Courier New" pitchFamily="49" charset="0"/>
              </a:rPr>
              <a:t>     counter = register2</a:t>
            </a:r>
          </a:p>
          <a:p>
            <a:pPr>
              <a:lnSpc>
                <a:spcPct val="90000"/>
              </a:lnSpc>
              <a:buFont typeface="Monotype Sorts" pitchFamily="-84" charset="2"/>
              <a:buNone/>
            </a:pPr>
            <a:endParaRPr lang="en-US" sz="800">
              <a:solidFill>
                <a:schemeClr val="tx2"/>
              </a:solidFill>
            </a:endParaRPr>
          </a:p>
          <a:p>
            <a:pPr>
              <a:lnSpc>
                <a:spcPct val="90000"/>
              </a:lnSpc>
            </a:pPr>
            <a:r>
              <a:rPr lang="en-US" sz="1600"/>
              <a:t>Consider this execution interleaving with </a:t>
            </a:r>
            <a:r>
              <a:rPr lang="ja-JP" altLang="en-US" sz="1600"/>
              <a:t>“</a:t>
            </a:r>
            <a:r>
              <a:rPr lang="en-US" altLang="ja-JP" sz="1600"/>
              <a:t>count = 5</a:t>
            </a:r>
            <a:r>
              <a:rPr lang="ja-JP" altLang="en-US" sz="1600"/>
              <a:t>”</a:t>
            </a:r>
            <a:r>
              <a:rPr lang="en-US" altLang="ja-JP" sz="1600"/>
              <a:t> initially:</a:t>
            </a:r>
          </a:p>
          <a:p>
            <a:pPr lvl="1">
              <a:lnSpc>
                <a:spcPct val="90000"/>
              </a:lnSpc>
              <a:buFont typeface="Monotype Sorts" pitchFamily="-84" charset="2"/>
              <a:buNone/>
            </a:pPr>
            <a:r>
              <a:rPr lang="en-US" sz="1600"/>
              <a:t>	S0: producer execute </a:t>
            </a:r>
            <a:r>
              <a:rPr lang="en-US" sz="1600" b="1">
                <a:solidFill>
                  <a:srgbClr val="0000FF"/>
                </a:solidFill>
                <a:latin typeface="Courier New" pitchFamily="49" charset="0"/>
              </a:rPr>
              <a:t>register1 = counter</a:t>
            </a:r>
            <a:r>
              <a:rPr lang="en-US" sz="1600" b="1">
                <a:latin typeface="Courier New" pitchFamily="49" charset="0"/>
              </a:rPr>
              <a:t>         </a:t>
            </a:r>
            <a:r>
              <a:rPr lang="en-US" sz="1600"/>
              <a:t>{register1 = 5}</a:t>
            </a:r>
            <a:br>
              <a:rPr lang="en-US" sz="1600"/>
            </a:br>
            <a:r>
              <a:rPr lang="en-US" sz="1600"/>
              <a:t>S1: producer execute </a:t>
            </a:r>
            <a:r>
              <a:rPr lang="en-US" sz="1600" b="1">
                <a:solidFill>
                  <a:srgbClr val="0000FF"/>
                </a:solidFill>
                <a:latin typeface="Courier New" pitchFamily="49" charset="0"/>
              </a:rPr>
              <a:t>register1 = register1 + 1   </a:t>
            </a:r>
            <a:r>
              <a:rPr lang="en-US" sz="1600"/>
              <a:t>{register1 = 6} </a:t>
            </a:r>
            <a:br>
              <a:rPr lang="en-US" sz="1600"/>
            </a:br>
            <a:r>
              <a:rPr lang="en-US" sz="1600"/>
              <a:t>S2: consumer execute </a:t>
            </a:r>
            <a:r>
              <a:rPr lang="en-US" sz="1600" b="1">
                <a:solidFill>
                  <a:schemeClr val="tx2"/>
                </a:solidFill>
                <a:latin typeface="Courier New" pitchFamily="49" charset="0"/>
              </a:rPr>
              <a:t>register2 = counter</a:t>
            </a:r>
            <a:r>
              <a:rPr lang="en-US" sz="1600" b="1">
                <a:latin typeface="Courier New" pitchFamily="49" charset="0"/>
              </a:rPr>
              <a:t>        </a:t>
            </a:r>
            <a:r>
              <a:rPr lang="en-US" sz="1600"/>
              <a:t>{register2 = 5} </a:t>
            </a:r>
            <a:br>
              <a:rPr lang="en-US" sz="1600"/>
            </a:br>
            <a:r>
              <a:rPr lang="en-US" sz="1600"/>
              <a:t>S3: consumer execute </a:t>
            </a:r>
            <a:r>
              <a:rPr lang="en-US" sz="1600" b="1">
                <a:solidFill>
                  <a:schemeClr val="tx2"/>
                </a:solidFill>
                <a:latin typeface="Courier New" pitchFamily="49" charset="0"/>
              </a:rPr>
              <a:t>register2 = register2 – 1  </a:t>
            </a:r>
            <a:r>
              <a:rPr lang="en-US" sz="1600"/>
              <a:t>{register2 = 4} </a:t>
            </a:r>
            <a:br>
              <a:rPr lang="en-US" sz="1600"/>
            </a:br>
            <a:r>
              <a:rPr lang="en-US" sz="1600"/>
              <a:t>S4: producer execute </a:t>
            </a:r>
            <a:r>
              <a:rPr lang="en-US" sz="1600" b="1">
                <a:solidFill>
                  <a:srgbClr val="0000FF"/>
                </a:solidFill>
                <a:latin typeface="Courier New" pitchFamily="49" charset="0"/>
              </a:rPr>
              <a:t>counter = register1         </a:t>
            </a:r>
            <a:r>
              <a:rPr lang="en-US" sz="1600"/>
              <a:t>{counter = 6 } </a:t>
            </a:r>
            <a:br>
              <a:rPr lang="en-US" sz="1600"/>
            </a:br>
            <a:r>
              <a:rPr lang="en-US" sz="1600"/>
              <a:t>S5: consumer execute </a:t>
            </a:r>
            <a:r>
              <a:rPr lang="en-US" sz="1600" b="1">
                <a:solidFill>
                  <a:schemeClr val="tx2"/>
                </a:solidFill>
                <a:latin typeface="Courier New" pitchFamily="49" charset="0"/>
              </a:rPr>
              <a:t>counter = register2        </a:t>
            </a:r>
            <a:r>
              <a:rPr lang="en-US" sz="1600"/>
              <a:t>{counter = 4}</a:t>
            </a:r>
          </a:p>
          <a:p>
            <a:pPr lvl="1">
              <a:lnSpc>
                <a:spcPct val="90000"/>
              </a:lnSpc>
              <a:buFont typeface="Monotype Sorts" pitchFamily="-84" charset="2"/>
              <a:buNone/>
            </a:pP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01613"/>
            <a:ext cx="8229600" cy="576262"/>
          </a:xfrm>
        </p:spPr>
        <p:txBody>
          <a:bodyPr>
            <a:normAutofit fontScale="90000"/>
          </a:bodyPr>
          <a:lstStyle/>
          <a:p>
            <a:r>
              <a:rPr lang="en-US"/>
              <a:t>Critical Section Problem</a:t>
            </a:r>
          </a:p>
        </p:txBody>
      </p:sp>
      <p:sp>
        <p:nvSpPr>
          <p:cNvPr id="10243" name="Content Placeholder 2"/>
          <p:cNvSpPr>
            <a:spLocks noGrp="1"/>
          </p:cNvSpPr>
          <p:nvPr>
            <p:ph idx="1"/>
          </p:nvPr>
        </p:nvSpPr>
        <p:spPr>
          <a:xfrm>
            <a:off x="908050" y="1131888"/>
            <a:ext cx="6940550" cy="4530725"/>
          </a:xfrm>
        </p:spPr>
        <p:txBody>
          <a:bodyPr>
            <a:normAutofit fontScale="77500" lnSpcReduction="20000"/>
          </a:bodyPr>
          <a:lstStyle/>
          <a:p>
            <a:r>
              <a:rPr lang="en-US"/>
              <a:t>Consider system of </a:t>
            </a:r>
            <a:r>
              <a:rPr lang="en-US" b="1" i="1"/>
              <a:t>n</a:t>
            </a:r>
            <a:r>
              <a:rPr lang="en-US" b="1"/>
              <a:t> </a:t>
            </a:r>
            <a:r>
              <a:rPr lang="en-US"/>
              <a:t>processes {</a:t>
            </a:r>
            <a:r>
              <a:rPr lang="en-US" b="1" i="1"/>
              <a:t>p</a:t>
            </a:r>
            <a:r>
              <a:rPr lang="en-US" b="1" i="1" baseline="-25000"/>
              <a:t>0</a:t>
            </a:r>
            <a:r>
              <a:rPr lang="en-US" b="1" i="1"/>
              <a:t>, p</a:t>
            </a:r>
            <a:r>
              <a:rPr lang="en-US" b="1" i="1" baseline="-25000"/>
              <a:t>1</a:t>
            </a:r>
            <a:r>
              <a:rPr lang="en-US" b="1" i="1"/>
              <a:t>, … p</a:t>
            </a:r>
            <a:r>
              <a:rPr lang="en-US" b="1" i="1" baseline="-25000"/>
              <a:t>n-1</a:t>
            </a:r>
            <a:r>
              <a:rPr lang="en-US"/>
              <a:t>}</a:t>
            </a:r>
          </a:p>
          <a:p>
            <a:r>
              <a:rPr lang="en-US"/>
              <a:t>Each process has </a:t>
            </a:r>
            <a:r>
              <a:rPr lang="en-US" b="1">
                <a:solidFill>
                  <a:srgbClr val="3366FF"/>
                </a:solidFill>
              </a:rPr>
              <a:t>critical section </a:t>
            </a:r>
            <a:r>
              <a:rPr lang="en-US"/>
              <a:t>segment of code</a:t>
            </a:r>
          </a:p>
          <a:p>
            <a:pPr lvl="1"/>
            <a:r>
              <a:rPr lang="en-US"/>
              <a:t>Process may be changing common variables, updating table, writing file, etc</a:t>
            </a:r>
          </a:p>
          <a:p>
            <a:pPr lvl="1"/>
            <a:r>
              <a:rPr lang="en-US"/>
              <a:t>When one process in critical section, no other may be in its critical section</a:t>
            </a:r>
          </a:p>
          <a:p>
            <a:r>
              <a:rPr lang="en-US" b="1" i="1"/>
              <a:t>Critical section problem </a:t>
            </a:r>
            <a:r>
              <a:rPr lang="en-US"/>
              <a:t>is to design protocol to solve this</a:t>
            </a:r>
          </a:p>
          <a:p>
            <a:r>
              <a:rPr lang="en-US"/>
              <a:t>Each process must ask permission to enter critical section in </a:t>
            </a:r>
            <a:r>
              <a:rPr lang="en-US" b="1">
                <a:solidFill>
                  <a:srgbClr val="3366FF"/>
                </a:solidFill>
              </a:rPr>
              <a:t>entry section</a:t>
            </a:r>
            <a:r>
              <a:rPr lang="en-US"/>
              <a:t>, may follow critical section with </a:t>
            </a:r>
            <a:r>
              <a:rPr lang="en-US" b="1">
                <a:solidFill>
                  <a:srgbClr val="3366FF"/>
                </a:solidFill>
              </a:rPr>
              <a:t>exit section</a:t>
            </a:r>
            <a:r>
              <a:rPr lang="en-US"/>
              <a:t>, then </a:t>
            </a:r>
            <a:r>
              <a:rPr lang="en-US" b="1">
                <a:solidFill>
                  <a:srgbClr val="3366FF"/>
                </a:solidFill>
              </a:rPr>
              <a:t>remainder section</a:t>
            </a:r>
          </a:p>
          <a:p>
            <a:endParaRPr lang="en-US" b="1">
              <a:solidFill>
                <a:srgbClr val="3366FF"/>
              </a:solidFill>
            </a:endParaRPr>
          </a:p>
          <a:p>
            <a:pPr>
              <a:buFont typeface="Monotype Sorts" pitchFamily="-84" charset="2"/>
              <a:buNone/>
            </a:pP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188913"/>
            <a:ext cx="8229600" cy="576262"/>
          </a:xfrm>
        </p:spPr>
        <p:txBody>
          <a:bodyPr>
            <a:normAutofit fontScale="90000"/>
          </a:bodyPr>
          <a:lstStyle/>
          <a:p>
            <a:r>
              <a:rPr lang="en-US"/>
              <a:t>Critical Section</a:t>
            </a:r>
          </a:p>
        </p:txBody>
      </p:sp>
      <p:sp>
        <p:nvSpPr>
          <p:cNvPr id="11267" name="Content Placeholder 2"/>
          <p:cNvSpPr>
            <a:spLocks noGrp="1"/>
          </p:cNvSpPr>
          <p:nvPr>
            <p:ph idx="1"/>
          </p:nvPr>
        </p:nvSpPr>
        <p:spPr/>
        <p:txBody>
          <a:bodyPr/>
          <a:lstStyle/>
          <a:p>
            <a:r>
              <a:rPr lang="en-US"/>
              <a:t>General structure of process </a:t>
            </a:r>
            <a:r>
              <a:rPr lang="en-US" b="1" i="1"/>
              <a:t>P</a:t>
            </a:r>
            <a:r>
              <a:rPr lang="en-US" b="1" i="1" baseline="-25000"/>
              <a:t>i  </a:t>
            </a:r>
            <a:endParaRPr lang="en-US"/>
          </a:p>
          <a:p>
            <a:endParaRPr lang="en-US" b="1">
              <a:solidFill>
                <a:srgbClr val="0000FF"/>
              </a:solidFill>
            </a:endParaRPr>
          </a:p>
        </p:txBody>
      </p:sp>
      <p:pic>
        <p:nvPicPr>
          <p:cNvPr id="11268" name="Picture 1"/>
          <p:cNvPicPr>
            <a:picLocks noChangeAspect="1"/>
          </p:cNvPicPr>
          <p:nvPr/>
        </p:nvPicPr>
        <p:blipFill>
          <a:blip r:embed="rId2"/>
          <a:srcRect/>
          <a:stretch>
            <a:fillRect/>
          </a:stretch>
        </p:blipFill>
        <p:spPr bwMode="auto">
          <a:xfrm>
            <a:off x="2474913" y="2414588"/>
            <a:ext cx="3894137" cy="2690812"/>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79588" y="1965325"/>
            <a:ext cx="2271712" cy="42703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7" name="Rectangle 6"/>
          <p:cNvSpPr/>
          <p:nvPr/>
        </p:nvSpPr>
        <p:spPr bwMode="auto">
          <a:xfrm>
            <a:off x="1795463" y="2809875"/>
            <a:ext cx="1203325" cy="3778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12292" name="Rectangle 2"/>
          <p:cNvSpPr>
            <a:spLocks noGrp="1" noChangeArrowheads="1"/>
          </p:cNvSpPr>
          <p:nvPr>
            <p:ph type="title"/>
          </p:nvPr>
        </p:nvSpPr>
        <p:spPr>
          <a:xfrm>
            <a:off x="457200" y="277813"/>
            <a:ext cx="8291513" cy="576262"/>
          </a:xfrm>
        </p:spPr>
        <p:txBody>
          <a:bodyPr>
            <a:normAutofit fontScale="90000"/>
          </a:bodyPr>
          <a:lstStyle/>
          <a:p>
            <a:pPr eaLnBrk="1" hangingPunct="1"/>
            <a:r>
              <a:rPr lang="en-US"/>
              <a:t>Algorithm for Process P</a:t>
            </a:r>
            <a:r>
              <a:rPr lang="en-US" baseline="-25000">
                <a:solidFill>
                  <a:srgbClr val="0000FF"/>
                </a:solidFill>
              </a:rPr>
              <a:t>i</a:t>
            </a:r>
          </a:p>
        </p:txBody>
      </p:sp>
      <p:sp>
        <p:nvSpPr>
          <p:cNvPr id="12293" name="Rectangle 3"/>
          <p:cNvSpPr>
            <a:spLocks noGrp="1" noChangeArrowheads="1"/>
          </p:cNvSpPr>
          <p:nvPr>
            <p:ph idx="1"/>
          </p:nvPr>
        </p:nvSpPr>
        <p:spPr>
          <a:xfrm>
            <a:off x="820738" y="1311275"/>
            <a:ext cx="7742237" cy="4770438"/>
          </a:xfrm>
        </p:spPr>
        <p:txBody>
          <a:bodyPr/>
          <a:lstStyle/>
          <a:p>
            <a:pPr>
              <a:buFont typeface="Monotype Sorts" pitchFamily="-84" charset="2"/>
              <a:buNone/>
            </a:pPr>
            <a:r>
              <a:rPr lang="en-US" b="1">
                <a:solidFill>
                  <a:srgbClr val="000000"/>
                </a:solidFill>
                <a:latin typeface="Courier New" pitchFamily="49" charset="0"/>
                <a:cs typeface="Courier New" pitchFamily="49" charset="0"/>
              </a:rPr>
              <a:t>	</a:t>
            </a:r>
            <a:r>
              <a:rPr lang="en-US" sz="1600" b="1">
                <a:solidFill>
                  <a:srgbClr val="000000"/>
                </a:solidFill>
                <a:latin typeface="Courier New" pitchFamily="49" charset="0"/>
                <a:cs typeface="Courier New" pitchFamily="49" charset="0"/>
              </a:rPr>
              <a:t>do { </a:t>
            </a:r>
          </a:p>
          <a:p>
            <a:pPr>
              <a:buFont typeface="Monotype Sorts" pitchFamily="-84" charset="2"/>
              <a:buNone/>
            </a:pPr>
            <a:r>
              <a:rPr lang="en-US" sz="1600" b="1">
                <a:solidFill>
                  <a:srgbClr val="000000"/>
                </a:solidFill>
                <a:latin typeface="Courier New" pitchFamily="49" charset="0"/>
                <a:cs typeface="Courier New" pitchFamily="49" charset="0"/>
              </a:rPr>
              <a:t>		</a:t>
            </a:r>
          </a:p>
          <a:p>
            <a:pPr>
              <a:buFont typeface="Monotype Sorts" pitchFamily="-84" charset="2"/>
              <a:buNone/>
            </a:pPr>
            <a:r>
              <a:rPr lang="en-US" sz="1600" b="1">
                <a:solidFill>
                  <a:srgbClr val="000000"/>
                </a:solidFill>
                <a:latin typeface="Courier New" pitchFamily="49" charset="0"/>
                <a:cs typeface="Courier New" pitchFamily="49" charset="0"/>
              </a:rPr>
              <a:t>		while (turn == j); </a:t>
            </a:r>
          </a:p>
          <a:p>
            <a:pPr>
              <a:buFont typeface="Monotype Sorts" pitchFamily="-84" charset="2"/>
              <a:buNone/>
            </a:pPr>
            <a:endParaRPr lang="en-US" sz="400" b="1">
              <a:solidFill>
                <a:srgbClr val="000000"/>
              </a:solidFill>
              <a:latin typeface="Courier New" pitchFamily="49" charset="0"/>
              <a:cs typeface="Courier New" pitchFamily="49" charset="0"/>
            </a:endParaRPr>
          </a:p>
          <a:p>
            <a:pPr>
              <a:buFont typeface="Monotype Sorts" pitchFamily="-84" charset="2"/>
              <a:buNone/>
            </a:pPr>
            <a:r>
              <a:rPr lang="en-US" sz="1600" b="1">
                <a:solidFill>
                  <a:srgbClr val="000000"/>
                </a:solidFill>
                <a:latin typeface="Courier New" pitchFamily="49" charset="0"/>
                <a:cs typeface="Courier New" pitchFamily="49" charset="0"/>
              </a:rPr>
              <a:t>			critical section </a:t>
            </a:r>
          </a:p>
          <a:p>
            <a:pPr>
              <a:buFont typeface="Monotype Sorts" pitchFamily="-84" charset="2"/>
              <a:buNone/>
            </a:pPr>
            <a:r>
              <a:rPr lang="en-US" sz="1600" b="1">
                <a:solidFill>
                  <a:srgbClr val="000000"/>
                </a:solidFill>
                <a:latin typeface="Courier New" pitchFamily="49" charset="0"/>
                <a:cs typeface="Courier New" pitchFamily="49" charset="0"/>
              </a:rPr>
              <a:t>		turn = j; </a:t>
            </a:r>
          </a:p>
          <a:p>
            <a:pPr>
              <a:buFont typeface="Monotype Sorts" pitchFamily="-84" charset="2"/>
              <a:buNone/>
            </a:pPr>
            <a:endParaRPr lang="en-US" sz="400" b="1">
              <a:solidFill>
                <a:srgbClr val="000000"/>
              </a:solidFill>
              <a:latin typeface="Courier New" pitchFamily="49" charset="0"/>
              <a:cs typeface="Courier New" pitchFamily="49" charset="0"/>
            </a:endParaRPr>
          </a:p>
          <a:p>
            <a:pPr>
              <a:buFont typeface="Monotype Sorts" pitchFamily="-84" charset="2"/>
              <a:buNone/>
            </a:pPr>
            <a:r>
              <a:rPr lang="en-US" sz="1600" b="1">
                <a:solidFill>
                  <a:srgbClr val="000000"/>
                </a:solidFill>
                <a:latin typeface="Courier New" pitchFamily="49" charset="0"/>
                <a:cs typeface="Courier New" pitchFamily="49" charset="0"/>
              </a:rPr>
              <a:t>			remainder section </a:t>
            </a:r>
          </a:p>
          <a:p>
            <a:pPr>
              <a:buFont typeface="Monotype Sorts" pitchFamily="-84" charset="2"/>
              <a:buNone/>
            </a:pPr>
            <a:r>
              <a:rPr lang="en-US" sz="1600" b="1">
                <a:solidFill>
                  <a:srgbClr val="000000"/>
                </a:solidFill>
                <a:latin typeface="Courier New" pitchFamily="49" charset="0"/>
                <a:cs typeface="Courier New" pitchFamily="49" charset="0"/>
              </a:rPr>
              <a:t>	 } while (true); </a:t>
            </a:r>
          </a:p>
          <a:p>
            <a:pPr>
              <a:buFont typeface="Monotype Sorts" pitchFamily="-84" charset="2"/>
              <a:buNone/>
            </a:pPr>
            <a:endParaRPr lang="en-US" sz="1600">
              <a:solidFill>
                <a:srgbClr val="0000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77925" y="195263"/>
            <a:ext cx="7724775" cy="576262"/>
          </a:xfrm>
        </p:spPr>
        <p:txBody>
          <a:bodyPr>
            <a:normAutofit fontScale="90000"/>
          </a:bodyPr>
          <a:lstStyle/>
          <a:p>
            <a:pPr eaLnBrk="1" hangingPunct="1"/>
            <a:r>
              <a:rPr lang="en-US"/>
              <a:t>Solution to Critical-Section Problem</a:t>
            </a:r>
          </a:p>
        </p:txBody>
      </p:sp>
      <p:sp>
        <p:nvSpPr>
          <p:cNvPr id="13315" name="Rectangle 3"/>
          <p:cNvSpPr>
            <a:spLocks noGrp="1" noChangeArrowheads="1"/>
          </p:cNvSpPr>
          <p:nvPr>
            <p:ph idx="1"/>
          </p:nvPr>
        </p:nvSpPr>
        <p:spPr>
          <a:xfrm>
            <a:off x="838200" y="1166813"/>
            <a:ext cx="7543800" cy="5081587"/>
          </a:xfrm>
        </p:spPr>
        <p:txBody>
          <a:bodyPr>
            <a:normAutofit fontScale="70000" lnSpcReduction="20000"/>
          </a:bodyPr>
          <a:lstStyle/>
          <a:p>
            <a:pPr>
              <a:buFont typeface="Monotype Sorts" pitchFamily="-84" charset="2"/>
              <a:buNone/>
            </a:pPr>
            <a:r>
              <a:rPr lang="en-US" dirty="0">
                <a:solidFill>
                  <a:srgbClr val="000000"/>
                </a:solidFill>
              </a:rPr>
              <a:t>1.   </a:t>
            </a:r>
            <a:r>
              <a:rPr lang="en-US" b="1" dirty="0">
                <a:solidFill>
                  <a:srgbClr val="3366FF"/>
                </a:solidFill>
              </a:rPr>
              <a:t>Mutual Exclusion </a:t>
            </a:r>
            <a:r>
              <a:rPr lang="en-US" dirty="0"/>
              <a:t>- If process </a:t>
            </a:r>
            <a:r>
              <a:rPr lang="en-US" b="1" i="1" dirty="0"/>
              <a:t>P</a:t>
            </a:r>
            <a:r>
              <a:rPr lang="en-US" b="1" i="1" baseline="-25000" dirty="0"/>
              <a:t>i</a:t>
            </a:r>
            <a:r>
              <a:rPr lang="en-US" b="1" dirty="0"/>
              <a:t> </a:t>
            </a:r>
            <a:r>
              <a:rPr lang="en-US" dirty="0"/>
              <a:t>is executing in its critical section, then no other processes can be executing in their critical sections</a:t>
            </a:r>
          </a:p>
          <a:p>
            <a:pPr>
              <a:buFont typeface="Monotype Sorts" pitchFamily="-84" charset="2"/>
              <a:buNone/>
            </a:pPr>
            <a:r>
              <a:rPr lang="en-US" dirty="0">
                <a:solidFill>
                  <a:srgbClr val="000000"/>
                </a:solidFill>
              </a:rPr>
              <a:t>2.   </a:t>
            </a:r>
            <a:r>
              <a:rPr lang="en-US" b="1" dirty="0">
                <a:solidFill>
                  <a:srgbClr val="3366FF"/>
                </a:solidFill>
              </a:rPr>
              <a:t>Progress</a:t>
            </a:r>
            <a:r>
              <a:rPr lang="en-US" b="1" dirty="0"/>
              <a:t> </a:t>
            </a:r>
            <a:r>
              <a:rPr lang="en-US" dirty="0"/>
              <a:t>- If no process is executing in its critical section and there exist some processes that wish to enter their critical section, then the selection of the processes that will enter the critical section next cannot be postponed indefinitely</a:t>
            </a:r>
          </a:p>
          <a:p>
            <a:pPr>
              <a:buFont typeface="Monotype Sorts" pitchFamily="-84" charset="2"/>
              <a:buNone/>
            </a:pPr>
            <a:r>
              <a:rPr lang="en-US" dirty="0"/>
              <a:t>3.  </a:t>
            </a:r>
            <a:r>
              <a:rPr lang="en-US" b="1" dirty="0">
                <a:solidFill>
                  <a:srgbClr val="3366FF"/>
                </a:solidFill>
              </a:rPr>
              <a:t>Bounded Waiting </a:t>
            </a:r>
            <a:r>
              <a:rPr lang="en-US" dirty="0"/>
              <a:t>-  A bound must exist on the number of times that other processes are allowed to enter their critical sections after a process has made a request to enter its critical section and before that request is granted</a:t>
            </a:r>
          </a:p>
          <a:p>
            <a:pPr marL="795338" lvl="1" indent="-338138">
              <a:buSzPct val="125000"/>
              <a:buFont typeface="Wingdings 2" pitchFamily="18" charset="2"/>
              <a:buChar char=""/>
            </a:pPr>
            <a:r>
              <a:rPr lang="en-US" dirty="0"/>
              <a:t>Assume that each process executes at a nonzero speed </a:t>
            </a:r>
          </a:p>
          <a:p>
            <a:pPr marL="795338" lvl="1" indent="-338138">
              <a:buSzPct val="125000"/>
              <a:buFont typeface="Wingdings 2" pitchFamily="18" charset="2"/>
              <a:buChar char=""/>
            </a:pPr>
            <a:r>
              <a:rPr lang="en-US" dirty="0"/>
              <a:t>No assumption concerning </a:t>
            </a:r>
            <a:r>
              <a:rPr lang="en-US" b="1" dirty="0">
                <a:solidFill>
                  <a:srgbClr val="3366FF"/>
                </a:solidFill>
              </a:rPr>
              <a:t>relative speed </a:t>
            </a:r>
            <a:r>
              <a:rPr lang="en-US" dirty="0"/>
              <a:t>of the</a:t>
            </a:r>
            <a:r>
              <a:rPr lang="en-US" b="1" dirty="0"/>
              <a:t> </a:t>
            </a:r>
            <a:r>
              <a:rPr lang="en-US" b="1" i="1" dirty="0">
                <a:solidFill>
                  <a:srgbClr val="000000"/>
                </a:solidFill>
              </a:rPr>
              <a:t>n</a:t>
            </a:r>
            <a:r>
              <a:rPr lang="en-US" b="1" dirty="0">
                <a:solidFill>
                  <a:srgbClr val="000000"/>
                </a:solidFill>
              </a:rPr>
              <a:t> </a:t>
            </a:r>
            <a:r>
              <a:rPr lang="en-US" dirty="0"/>
              <a:t>processes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139825" y="176213"/>
            <a:ext cx="7724775" cy="576262"/>
          </a:xfrm>
        </p:spPr>
        <p:txBody>
          <a:bodyPr>
            <a:normAutofit fontScale="90000"/>
          </a:bodyPr>
          <a:lstStyle/>
          <a:p>
            <a:pPr eaLnBrk="1" hangingPunct="1"/>
            <a:r>
              <a:rPr lang="en-US"/>
              <a:t>Critical-Section Handling in OS </a:t>
            </a:r>
          </a:p>
        </p:txBody>
      </p:sp>
      <p:sp>
        <p:nvSpPr>
          <p:cNvPr id="14339" name="Rectangle 3"/>
          <p:cNvSpPr>
            <a:spLocks noGrp="1" noChangeArrowheads="1"/>
          </p:cNvSpPr>
          <p:nvPr>
            <p:ph idx="1"/>
          </p:nvPr>
        </p:nvSpPr>
        <p:spPr>
          <a:xfrm>
            <a:off x="768350" y="1103313"/>
            <a:ext cx="6991350" cy="4530725"/>
          </a:xfrm>
        </p:spPr>
        <p:txBody>
          <a:bodyPr/>
          <a:lstStyle/>
          <a:p>
            <a:pPr>
              <a:buFont typeface="Monotype Sorts" pitchFamily="-84" charset="2"/>
              <a:buNone/>
            </a:pPr>
            <a:r>
              <a:rPr lang="en-US"/>
              <a:t>     Two approaches depending on if kernel is preemptive or non-  preemptive </a:t>
            </a:r>
          </a:p>
          <a:p>
            <a:pPr marL="795338" lvl="1" indent="-338138">
              <a:buSzPct val="125000"/>
            </a:pPr>
            <a:r>
              <a:rPr lang="en-US" b="1">
                <a:solidFill>
                  <a:srgbClr val="3366FF"/>
                </a:solidFill>
              </a:rPr>
              <a:t>Preemptive</a:t>
            </a:r>
            <a:r>
              <a:rPr lang="en-US" sz="1400"/>
              <a:t> </a:t>
            </a:r>
            <a:r>
              <a:rPr lang="en-US"/>
              <a:t>– allows preemption of process when running in kernel mode</a:t>
            </a:r>
          </a:p>
          <a:p>
            <a:pPr marL="795338" lvl="1" indent="-338138">
              <a:buSzPct val="125000"/>
            </a:pPr>
            <a:r>
              <a:rPr lang="en-US" b="1">
                <a:solidFill>
                  <a:srgbClr val="3366FF"/>
                </a:solidFill>
              </a:rPr>
              <a:t>Non-preemptive </a:t>
            </a:r>
            <a:r>
              <a:rPr lang="en-US"/>
              <a:t>– runs until exits kernel mode, blocks, or voluntarily yields CPU</a:t>
            </a:r>
          </a:p>
          <a:p>
            <a:pPr marL="996950" lvl="2" indent="-198438">
              <a:buSzPct val="125000"/>
            </a:pPr>
            <a:r>
              <a:rPr lang="en-US"/>
              <a:t>Essentially free of race conditions in kernel mode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98538" y="214313"/>
            <a:ext cx="7688262" cy="576262"/>
          </a:xfrm>
        </p:spPr>
        <p:txBody>
          <a:bodyPr>
            <a:normAutofit fontScale="90000"/>
          </a:bodyPr>
          <a:lstStyle/>
          <a:p>
            <a:pPr eaLnBrk="1" hangingPunct="1"/>
            <a:r>
              <a:rPr lang="en-US"/>
              <a:t>Peterson</a:t>
            </a:r>
            <a:r>
              <a:rPr lang="ja-JP" altLang="en-US"/>
              <a:t>’</a:t>
            </a:r>
            <a:r>
              <a:rPr lang="en-US" altLang="ja-JP"/>
              <a:t>s Solution</a:t>
            </a:r>
            <a:endParaRPr lang="en-US"/>
          </a:p>
        </p:txBody>
      </p:sp>
      <p:sp>
        <p:nvSpPr>
          <p:cNvPr id="15363" name="Rectangle 3"/>
          <p:cNvSpPr>
            <a:spLocks noGrp="1" noChangeArrowheads="1"/>
          </p:cNvSpPr>
          <p:nvPr>
            <p:ph idx="1"/>
          </p:nvPr>
        </p:nvSpPr>
        <p:spPr>
          <a:xfrm>
            <a:off x="946150" y="1182688"/>
            <a:ext cx="7118350" cy="5218112"/>
          </a:xfrm>
        </p:spPr>
        <p:txBody>
          <a:bodyPr>
            <a:normAutofit fontScale="92500" lnSpcReduction="20000"/>
          </a:bodyPr>
          <a:lstStyle/>
          <a:p>
            <a:pPr>
              <a:lnSpc>
                <a:spcPct val="90000"/>
              </a:lnSpc>
              <a:tabLst>
                <a:tab pos="739775" algn="l"/>
                <a:tab pos="1020763" algn="l"/>
                <a:tab pos="1257300" algn="l"/>
              </a:tabLst>
            </a:pPr>
            <a:r>
              <a:rPr lang="en-US" dirty="0"/>
              <a:t>Good algorithmic  description of solving the problem</a:t>
            </a:r>
            <a:endParaRPr lang="en-US" sz="800" dirty="0"/>
          </a:p>
          <a:p>
            <a:pPr>
              <a:lnSpc>
                <a:spcPct val="90000"/>
              </a:lnSpc>
              <a:tabLst>
                <a:tab pos="739775" algn="l"/>
                <a:tab pos="1020763" algn="l"/>
                <a:tab pos="1257300" algn="l"/>
              </a:tabLst>
            </a:pPr>
            <a:r>
              <a:rPr lang="en-US" dirty="0"/>
              <a:t>Two process solution</a:t>
            </a:r>
            <a:endParaRPr lang="en-US" sz="800" dirty="0"/>
          </a:p>
          <a:p>
            <a:pPr>
              <a:lnSpc>
                <a:spcPct val="90000"/>
              </a:lnSpc>
              <a:tabLst>
                <a:tab pos="739775" algn="l"/>
                <a:tab pos="1020763" algn="l"/>
                <a:tab pos="1257300" algn="l"/>
              </a:tabLst>
            </a:pPr>
            <a:r>
              <a:rPr lang="en-US" dirty="0"/>
              <a:t>Assume that the </a:t>
            </a:r>
            <a:r>
              <a:rPr lang="en-US" sz="2000" b="1" dirty="0">
                <a:latin typeface="Courier New" pitchFamily="49" charset="0"/>
                <a:cs typeface="Courier New" pitchFamily="49" charset="0"/>
              </a:rPr>
              <a:t>load</a:t>
            </a:r>
            <a:r>
              <a:rPr lang="en-US" dirty="0">
                <a:latin typeface="Courier New" pitchFamily="49" charset="0"/>
                <a:cs typeface="Courier New" pitchFamily="49" charset="0"/>
              </a:rPr>
              <a:t> </a:t>
            </a:r>
            <a:r>
              <a:rPr lang="en-US" dirty="0"/>
              <a:t>and </a:t>
            </a:r>
            <a:r>
              <a:rPr lang="en-US" sz="2000" b="1" dirty="0">
                <a:latin typeface="Courier New" pitchFamily="49" charset="0"/>
                <a:cs typeface="Courier New" pitchFamily="49" charset="0"/>
              </a:rPr>
              <a:t>store</a:t>
            </a:r>
            <a:r>
              <a:rPr lang="en-US" dirty="0"/>
              <a:t> machine-language instructions are atomic; that is, cannot be interrupted</a:t>
            </a:r>
            <a:endParaRPr lang="en-US" sz="800" dirty="0"/>
          </a:p>
          <a:p>
            <a:pPr>
              <a:lnSpc>
                <a:spcPct val="90000"/>
              </a:lnSpc>
              <a:tabLst>
                <a:tab pos="739775" algn="l"/>
                <a:tab pos="1020763" algn="l"/>
                <a:tab pos="1257300" algn="l"/>
              </a:tabLst>
            </a:pPr>
            <a:r>
              <a:rPr lang="en-US" dirty="0">
                <a:solidFill>
                  <a:srgbClr val="000000"/>
                </a:solidFill>
              </a:rPr>
              <a:t>The two processes share two variables:</a:t>
            </a:r>
          </a:p>
          <a:p>
            <a:pPr lvl="1">
              <a:lnSpc>
                <a:spcPct val="90000"/>
              </a:lnSpc>
              <a:tabLst>
                <a:tab pos="739775" algn="l"/>
                <a:tab pos="1020763" algn="l"/>
                <a:tab pos="1257300" algn="l"/>
              </a:tabLst>
            </a:pPr>
            <a:r>
              <a:rPr lang="en-US" sz="1600" b="1" dirty="0" err="1">
                <a:latin typeface="Courier New" pitchFamily="49" charset="0"/>
              </a:rPr>
              <a:t>int</a:t>
            </a:r>
            <a:r>
              <a:rPr lang="en-US" sz="1600" b="1" dirty="0">
                <a:latin typeface="Courier New" pitchFamily="49" charset="0"/>
              </a:rPr>
              <a:t> turn; </a:t>
            </a:r>
          </a:p>
          <a:p>
            <a:pPr lvl="1">
              <a:lnSpc>
                <a:spcPct val="90000"/>
              </a:lnSpc>
              <a:tabLst>
                <a:tab pos="739775" algn="l"/>
                <a:tab pos="1020763" algn="l"/>
                <a:tab pos="1257300" algn="l"/>
              </a:tabLst>
            </a:pPr>
            <a:r>
              <a:rPr lang="en-US" sz="1600" b="1" dirty="0">
                <a:latin typeface="Courier New" pitchFamily="49" charset="0"/>
              </a:rPr>
              <a:t>Boolean flag[2]</a:t>
            </a:r>
          </a:p>
          <a:p>
            <a:pPr lvl="1">
              <a:lnSpc>
                <a:spcPct val="90000"/>
              </a:lnSpc>
              <a:tabLst>
                <a:tab pos="739775" algn="l"/>
                <a:tab pos="1020763" algn="l"/>
                <a:tab pos="1257300" algn="l"/>
              </a:tabLst>
            </a:pPr>
            <a:endParaRPr lang="en-US" sz="800" b="1" dirty="0">
              <a:solidFill>
                <a:srgbClr val="000000"/>
              </a:solidFill>
            </a:endParaRPr>
          </a:p>
          <a:p>
            <a:pPr>
              <a:lnSpc>
                <a:spcPct val="90000"/>
              </a:lnSpc>
              <a:tabLst>
                <a:tab pos="739775" algn="l"/>
                <a:tab pos="1020763" algn="l"/>
                <a:tab pos="1257300" algn="l"/>
              </a:tabLst>
            </a:pPr>
            <a:r>
              <a:rPr lang="en-US" dirty="0">
                <a:solidFill>
                  <a:srgbClr val="000000"/>
                </a:solidFill>
              </a:rPr>
              <a:t>The variable </a:t>
            </a:r>
            <a:r>
              <a:rPr lang="en-US" sz="1600" b="1" dirty="0">
                <a:latin typeface="Courier New" pitchFamily="49" charset="0"/>
                <a:cs typeface="Courier New" pitchFamily="49" charset="0"/>
              </a:rPr>
              <a:t>turn</a:t>
            </a:r>
            <a:r>
              <a:rPr lang="en-US" dirty="0">
                <a:solidFill>
                  <a:srgbClr val="000000"/>
                </a:solidFill>
              </a:rPr>
              <a:t> indicates whose turn it is to enter the critical section</a:t>
            </a:r>
            <a:endParaRPr lang="en-US" sz="800" dirty="0">
              <a:solidFill>
                <a:srgbClr val="000000"/>
              </a:solidFill>
            </a:endParaRPr>
          </a:p>
          <a:p>
            <a:pPr>
              <a:lnSpc>
                <a:spcPct val="90000"/>
              </a:lnSpc>
              <a:tabLst>
                <a:tab pos="739775" algn="l"/>
                <a:tab pos="1020763" algn="l"/>
                <a:tab pos="1257300" algn="l"/>
              </a:tabLst>
            </a:pPr>
            <a:r>
              <a:rPr lang="en-US" dirty="0">
                <a:solidFill>
                  <a:srgbClr val="000000"/>
                </a:solidFill>
              </a:rPr>
              <a:t>The </a:t>
            </a:r>
            <a:r>
              <a:rPr lang="en-US" sz="1600" b="1" dirty="0">
                <a:latin typeface="Courier New" pitchFamily="49" charset="0"/>
                <a:cs typeface="Courier New" pitchFamily="49" charset="0"/>
              </a:rPr>
              <a:t>flag</a:t>
            </a:r>
            <a:r>
              <a:rPr lang="en-US" b="1" dirty="0">
                <a:latin typeface="Courier New" pitchFamily="49" charset="0"/>
                <a:cs typeface="Courier New" pitchFamily="49" charset="0"/>
              </a:rPr>
              <a:t> </a:t>
            </a:r>
            <a:r>
              <a:rPr lang="en-US" dirty="0">
                <a:solidFill>
                  <a:srgbClr val="000000"/>
                </a:solidFill>
              </a:rPr>
              <a:t>array is used to indicate if a process is ready to enter the critical section. </a:t>
            </a:r>
            <a:r>
              <a:rPr lang="en-US" sz="1600" b="1" dirty="0">
                <a:latin typeface="Courier New" pitchFamily="49" charset="0"/>
                <a:cs typeface="Courier New" pitchFamily="49" charset="0"/>
              </a:rPr>
              <a:t>flag[</a:t>
            </a:r>
            <a:r>
              <a:rPr lang="en-US" sz="1600" b="1" dirty="0" err="1">
                <a:latin typeface="Courier New" pitchFamily="49" charset="0"/>
                <a:cs typeface="Courier New" pitchFamily="49" charset="0"/>
              </a:rPr>
              <a:t>i</a:t>
            </a:r>
            <a:r>
              <a:rPr lang="en-US" sz="1600" b="1" dirty="0">
                <a:latin typeface="Courier New" pitchFamily="49" charset="0"/>
                <a:cs typeface="Courier New" pitchFamily="49" charset="0"/>
              </a:rPr>
              <a:t>] = </a:t>
            </a:r>
            <a:r>
              <a:rPr lang="en-US" sz="1600" b="1" i="1" dirty="0">
                <a:latin typeface="Courier New" pitchFamily="49" charset="0"/>
                <a:cs typeface="Courier New" pitchFamily="49" charset="0"/>
              </a:rPr>
              <a:t>true</a:t>
            </a:r>
            <a:r>
              <a:rPr lang="en-US" sz="1600" dirty="0">
                <a:solidFill>
                  <a:srgbClr val="000000"/>
                </a:solidFill>
              </a:rPr>
              <a:t>  </a:t>
            </a:r>
            <a:r>
              <a:rPr lang="en-US" dirty="0">
                <a:solidFill>
                  <a:srgbClr val="000000"/>
                </a:solidFill>
              </a:rPr>
              <a:t>implies that process </a:t>
            </a:r>
            <a:r>
              <a:rPr lang="en-US" sz="2000" b="1" dirty="0">
                <a:solidFill>
                  <a:srgbClr val="000000"/>
                </a:solidFill>
                <a:latin typeface="Courier New" pitchFamily="49" charset="0"/>
                <a:cs typeface="Courier New" pitchFamily="49" charset="0"/>
              </a:rPr>
              <a:t>P</a:t>
            </a:r>
            <a:r>
              <a:rPr lang="en-US" sz="2000" b="1" baseline="-25000" dirty="0">
                <a:solidFill>
                  <a:srgbClr val="000000"/>
                </a:solidFill>
                <a:latin typeface="Courier New" pitchFamily="49" charset="0"/>
                <a:cs typeface="Courier New" pitchFamily="49" charset="0"/>
              </a:rPr>
              <a:t>i</a:t>
            </a:r>
            <a:r>
              <a:rPr lang="en-US" dirty="0">
                <a:solidFill>
                  <a:srgbClr val="000000"/>
                </a:solidFill>
              </a:rPr>
              <a:t> is ready!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682750" y="1704975"/>
            <a:ext cx="3889375" cy="9620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7" name="Rectangle 6"/>
          <p:cNvSpPr/>
          <p:nvPr/>
        </p:nvSpPr>
        <p:spPr bwMode="auto">
          <a:xfrm>
            <a:off x="1700213" y="2968625"/>
            <a:ext cx="2162175" cy="38735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16388" name="Rectangle 2"/>
          <p:cNvSpPr>
            <a:spLocks noGrp="1" noChangeArrowheads="1"/>
          </p:cNvSpPr>
          <p:nvPr>
            <p:ph type="title"/>
          </p:nvPr>
        </p:nvSpPr>
        <p:spPr>
          <a:xfrm>
            <a:off x="457200" y="277813"/>
            <a:ext cx="8291513" cy="576262"/>
          </a:xfrm>
        </p:spPr>
        <p:txBody>
          <a:bodyPr>
            <a:normAutofit fontScale="90000"/>
          </a:bodyPr>
          <a:lstStyle/>
          <a:p>
            <a:pPr eaLnBrk="1" hangingPunct="1"/>
            <a:r>
              <a:rPr lang="en-US"/>
              <a:t>Algorithm for Process </a:t>
            </a:r>
            <a:r>
              <a:rPr lang="en-US">
                <a:solidFill>
                  <a:srgbClr val="0000FF"/>
                </a:solidFill>
              </a:rPr>
              <a:t>P</a:t>
            </a:r>
            <a:r>
              <a:rPr lang="en-US" baseline="-25000">
                <a:solidFill>
                  <a:srgbClr val="0000FF"/>
                </a:solidFill>
              </a:rPr>
              <a:t>i</a:t>
            </a:r>
          </a:p>
        </p:txBody>
      </p:sp>
      <p:sp>
        <p:nvSpPr>
          <p:cNvPr id="16389" name="Rectangle 3"/>
          <p:cNvSpPr>
            <a:spLocks noGrp="1" noChangeArrowheads="1"/>
          </p:cNvSpPr>
          <p:nvPr>
            <p:ph idx="1"/>
          </p:nvPr>
        </p:nvSpPr>
        <p:spPr>
          <a:xfrm>
            <a:off x="820738" y="1311275"/>
            <a:ext cx="7742237" cy="4770438"/>
          </a:xfrm>
        </p:spPr>
        <p:txBody>
          <a:bodyPr/>
          <a:lstStyle/>
          <a:p>
            <a:pPr>
              <a:buFont typeface="Monotype Sorts" pitchFamily="-84" charset="2"/>
              <a:buNone/>
            </a:pPr>
            <a:r>
              <a:rPr lang="en-US" b="1" dirty="0">
                <a:solidFill>
                  <a:srgbClr val="000000"/>
                </a:solidFill>
                <a:latin typeface="Courier New" pitchFamily="49" charset="0"/>
                <a:cs typeface="Courier New" pitchFamily="49" charset="0"/>
              </a:rPr>
              <a:t>	do </a:t>
            </a:r>
            <a:r>
              <a:rPr lang="en-US" sz="1600" b="1" dirty="0">
                <a:solidFill>
                  <a:srgbClr val="000000"/>
                </a:solidFill>
                <a:latin typeface="Courier New" pitchFamily="49" charset="0"/>
                <a:cs typeface="Courier New" pitchFamily="49" charset="0"/>
              </a:rPr>
              <a:t>{ </a:t>
            </a:r>
          </a:p>
          <a:p>
            <a:pPr>
              <a:buFont typeface="Monotype Sorts" pitchFamily="-84" charset="2"/>
              <a:buNone/>
            </a:pPr>
            <a:r>
              <a:rPr lang="en-US" sz="1600" b="1" dirty="0">
                <a:solidFill>
                  <a:srgbClr val="000000"/>
                </a:solidFill>
                <a:latin typeface="Courier New" pitchFamily="49" charset="0"/>
                <a:cs typeface="Courier New" pitchFamily="49" charset="0"/>
              </a:rPr>
              <a:t>		flag[</a:t>
            </a:r>
            <a:r>
              <a:rPr lang="en-US" sz="1600" b="1" dirty="0" err="1">
                <a:solidFill>
                  <a:srgbClr val="000000"/>
                </a:solidFill>
                <a:latin typeface="Courier New" pitchFamily="49" charset="0"/>
                <a:cs typeface="Courier New" pitchFamily="49" charset="0"/>
              </a:rPr>
              <a:t>i</a:t>
            </a:r>
            <a:r>
              <a:rPr lang="en-US" sz="1600" b="1" dirty="0">
                <a:solidFill>
                  <a:srgbClr val="000000"/>
                </a:solidFill>
                <a:latin typeface="Courier New" pitchFamily="49" charset="0"/>
                <a:cs typeface="Courier New" pitchFamily="49" charset="0"/>
              </a:rPr>
              <a:t>] = true; </a:t>
            </a:r>
          </a:p>
          <a:p>
            <a:pPr>
              <a:buFont typeface="Monotype Sorts" pitchFamily="-84" charset="2"/>
              <a:buNone/>
            </a:pPr>
            <a:r>
              <a:rPr lang="en-US" sz="1600" b="1" dirty="0">
                <a:solidFill>
                  <a:srgbClr val="000000"/>
                </a:solidFill>
                <a:latin typeface="Courier New" pitchFamily="49" charset="0"/>
                <a:cs typeface="Courier New" pitchFamily="49" charset="0"/>
              </a:rPr>
              <a:t>		turn = j; </a:t>
            </a:r>
          </a:p>
          <a:p>
            <a:pPr>
              <a:buFont typeface="Monotype Sorts" pitchFamily="-84" charset="2"/>
              <a:buNone/>
            </a:pPr>
            <a:r>
              <a:rPr lang="en-US" sz="1600" b="1" dirty="0">
                <a:solidFill>
                  <a:srgbClr val="000000"/>
                </a:solidFill>
                <a:latin typeface="Courier New" pitchFamily="49" charset="0"/>
                <a:cs typeface="Courier New" pitchFamily="49" charset="0"/>
              </a:rPr>
              <a:t>		while (flag[j] &amp;&amp; turn = = j); </a:t>
            </a:r>
          </a:p>
          <a:p>
            <a:pPr>
              <a:buFont typeface="Monotype Sorts" pitchFamily="-84" charset="2"/>
              <a:buNone/>
            </a:pPr>
            <a:r>
              <a:rPr lang="en-US" sz="1600" b="1" dirty="0">
                <a:solidFill>
                  <a:srgbClr val="000000"/>
                </a:solidFill>
                <a:latin typeface="Courier New" pitchFamily="49" charset="0"/>
                <a:cs typeface="Courier New" pitchFamily="49" charset="0"/>
              </a:rPr>
              <a:t>			critical section </a:t>
            </a:r>
          </a:p>
          <a:p>
            <a:pPr>
              <a:buFont typeface="Monotype Sorts" pitchFamily="-84" charset="2"/>
              <a:buNone/>
            </a:pPr>
            <a:r>
              <a:rPr lang="en-US" sz="1600" b="1" dirty="0">
                <a:solidFill>
                  <a:srgbClr val="000000"/>
                </a:solidFill>
                <a:latin typeface="Courier New" pitchFamily="49" charset="0"/>
                <a:cs typeface="Courier New" pitchFamily="49" charset="0"/>
              </a:rPr>
              <a:t>		flag[</a:t>
            </a:r>
            <a:r>
              <a:rPr lang="en-US" sz="1600" b="1" dirty="0" err="1">
                <a:solidFill>
                  <a:srgbClr val="000000"/>
                </a:solidFill>
                <a:latin typeface="Courier New" pitchFamily="49" charset="0"/>
                <a:cs typeface="Courier New" pitchFamily="49" charset="0"/>
              </a:rPr>
              <a:t>i</a:t>
            </a:r>
            <a:r>
              <a:rPr lang="en-US" sz="1600" b="1" dirty="0">
                <a:solidFill>
                  <a:srgbClr val="000000"/>
                </a:solidFill>
                <a:latin typeface="Courier New" pitchFamily="49" charset="0"/>
                <a:cs typeface="Courier New" pitchFamily="49" charset="0"/>
              </a:rPr>
              <a:t>] = false; </a:t>
            </a:r>
          </a:p>
          <a:p>
            <a:pPr>
              <a:buFont typeface="Monotype Sorts" pitchFamily="-84" charset="2"/>
              <a:buNone/>
            </a:pPr>
            <a:r>
              <a:rPr lang="en-US" sz="1600" b="1" dirty="0">
                <a:solidFill>
                  <a:srgbClr val="000000"/>
                </a:solidFill>
                <a:latin typeface="Courier New" pitchFamily="49" charset="0"/>
                <a:cs typeface="Courier New" pitchFamily="49" charset="0"/>
              </a:rPr>
              <a:t>			remainder section </a:t>
            </a:r>
          </a:p>
          <a:p>
            <a:pPr>
              <a:buFont typeface="Monotype Sorts" pitchFamily="-84" charset="2"/>
              <a:buNone/>
            </a:pPr>
            <a:r>
              <a:rPr lang="en-US" sz="1600" b="1" dirty="0">
                <a:solidFill>
                  <a:srgbClr val="000000"/>
                </a:solidFill>
                <a:latin typeface="Courier New" pitchFamily="49" charset="0"/>
                <a:cs typeface="Courier New" pitchFamily="49" charset="0"/>
              </a:rPr>
              <a:t>	 } while (true); </a:t>
            </a:r>
          </a:p>
          <a:p>
            <a:pPr>
              <a:buFont typeface="Monotype Sorts" pitchFamily="-84" charset="2"/>
              <a:buNone/>
            </a:pPr>
            <a:endParaRPr lang="en-US" sz="1600" dirty="0">
              <a:solidFill>
                <a:srgbClr val="0000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00138" y="277813"/>
            <a:ext cx="7586662" cy="576262"/>
          </a:xfrm>
        </p:spPr>
        <p:txBody>
          <a:bodyPr>
            <a:normAutofit fontScale="90000"/>
          </a:bodyPr>
          <a:lstStyle/>
          <a:p>
            <a:pPr eaLnBrk="1" hangingPunct="1"/>
            <a:r>
              <a:rPr lang="en-US"/>
              <a:t>Peterson</a:t>
            </a:r>
            <a:r>
              <a:rPr lang="ja-JP" altLang="en-US"/>
              <a:t>’</a:t>
            </a:r>
            <a:r>
              <a:rPr lang="en-US" altLang="ja-JP"/>
              <a:t>s Solution (Cont.)</a:t>
            </a:r>
            <a:endParaRPr lang="en-US"/>
          </a:p>
        </p:txBody>
      </p:sp>
      <p:sp>
        <p:nvSpPr>
          <p:cNvPr id="17411" name="Rectangle 3"/>
          <p:cNvSpPr>
            <a:spLocks noGrp="1" noChangeArrowheads="1"/>
          </p:cNvSpPr>
          <p:nvPr>
            <p:ph idx="1"/>
          </p:nvPr>
        </p:nvSpPr>
        <p:spPr>
          <a:xfrm>
            <a:off x="806450" y="1233488"/>
            <a:ext cx="7623175" cy="4422775"/>
          </a:xfrm>
        </p:spPr>
        <p:txBody>
          <a:bodyPr>
            <a:normAutofit lnSpcReduction="10000"/>
          </a:bodyPr>
          <a:lstStyle/>
          <a:p>
            <a:r>
              <a:rPr lang="en-US">
                <a:solidFill>
                  <a:srgbClr val="000000"/>
                </a:solidFill>
              </a:rPr>
              <a:t>Provable that the three  CS requirement are met:</a:t>
            </a:r>
          </a:p>
          <a:p>
            <a:pPr>
              <a:buFont typeface="Monotype Sorts" pitchFamily="-84" charset="2"/>
              <a:buNone/>
            </a:pPr>
            <a:r>
              <a:rPr lang="en-US">
                <a:solidFill>
                  <a:srgbClr val="000000"/>
                </a:solidFill>
              </a:rPr>
              <a:t>        1.   Mutual exclusion is preserved</a:t>
            </a:r>
          </a:p>
          <a:p>
            <a:pPr>
              <a:buFont typeface="Monotype Sorts" pitchFamily="-84" charset="2"/>
              <a:buNone/>
            </a:pPr>
            <a:r>
              <a:rPr lang="en-US">
                <a:solidFill>
                  <a:srgbClr val="000000"/>
                </a:solidFill>
              </a:rPr>
              <a:t>                </a:t>
            </a:r>
            <a:r>
              <a:rPr lang="en-US" sz="2000" b="1">
                <a:solidFill>
                  <a:srgbClr val="000000"/>
                </a:solidFill>
                <a:latin typeface="Courier New" pitchFamily="49" charset="0"/>
                <a:cs typeface="Courier New" pitchFamily="49" charset="0"/>
              </a:rPr>
              <a:t>P</a:t>
            </a:r>
            <a:r>
              <a:rPr lang="en-US" sz="2000" b="1" baseline="-25000">
                <a:solidFill>
                  <a:srgbClr val="000000"/>
                </a:solidFill>
                <a:latin typeface="Courier New" pitchFamily="49" charset="0"/>
                <a:cs typeface="Courier New" pitchFamily="49" charset="0"/>
              </a:rPr>
              <a:t>i</a:t>
            </a:r>
            <a:r>
              <a:rPr lang="en-US" b="1">
                <a:solidFill>
                  <a:srgbClr val="000000"/>
                </a:solidFill>
                <a:latin typeface="Courier New" pitchFamily="49" charset="0"/>
                <a:cs typeface="Courier New" pitchFamily="49" charset="0"/>
              </a:rPr>
              <a:t> </a:t>
            </a:r>
            <a:r>
              <a:rPr lang="en-US">
                <a:solidFill>
                  <a:srgbClr val="000000"/>
                </a:solidFill>
              </a:rPr>
              <a:t>enters CS only if:</a:t>
            </a:r>
          </a:p>
          <a:p>
            <a:pPr>
              <a:buFont typeface="Monotype Sorts" pitchFamily="-84" charset="2"/>
              <a:buNone/>
            </a:pPr>
            <a:r>
              <a:rPr lang="en-US">
                <a:solidFill>
                  <a:srgbClr val="000000"/>
                </a:solidFill>
              </a:rPr>
              <a:t>                      either </a:t>
            </a:r>
            <a:r>
              <a:rPr lang="en-US" b="1">
                <a:solidFill>
                  <a:srgbClr val="000000"/>
                </a:solidFill>
                <a:latin typeface="Courier New" pitchFamily="49" charset="0"/>
                <a:cs typeface="Courier New" pitchFamily="49" charset="0"/>
              </a:rPr>
              <a:t>flag[j] = false </a:t>
            </a:r>
            <a:r>
              <a:rPr lang="en-US">
                <a:solidFill>
                  <a:srgbClr val="000000"/>
                </a:solidFill>
              </a:rPr>
              <a:t>or</a:t>
            </a:r>
            <a:r>
              <a:rPr lang="en-US" b="1">
                <a:solidFill>
                  <a:srgbClr val="000000"/>
                </a:solidFill>
                <a:latin typeface="Courier New" pitchFamily="49" charset="0"/>
                <a:cs typeface="Courier New" pitchFamily="49" charset="0"/>
              </a:rPr>
              <a:t> turn = i</a:t>
            </a:r>
            <a:endParaRPr lang="en-US">
              <a:solidFill>
                <a:srgbClr val="000000"/>
              </a:solidFill>
            </a:endParaRPr>
          </a:p>
          <a:p>
            <a:pPr>
              <a:buFont typeface="Monotype Sorts" pitchFamily="-84" charset="2"/>
              <a:buNone/>
            </a:pPr>
            <a:r>
              <a:rPr lang="en-US">
                <a:solidFill>
                  <a:srgbClr val="000000"/>
                </a:solidFill>
              </a:rPr>
              <a:t>        2.   Progress requirement is satisfied</a:t>
            </a:r>
          </a:p>
          <a:p>
            <a:pPr>
              <a:buFont typeface="Monotype Sorts" pitchFamily="-84" charset="2"/>
              <a:buNone/>
            </a:pPr>
            <a:r>
              <a:rPr lang="en-US">
                <a:solidFill>
                  <a:srgbClr val="000000"/>
                </a:solidFill>
              </a:rPr>
              <a:t>        3.   Bounded-waiting requirement is met</a:t>
            </a:r>
            <a:endParaRPr lang="en-US" sz="1600">
              <a:solidFill>
                <a:srgbClr val="000000"/>
              </a:solidFill>
            </a:endParaRPr>
          </a:p>
          <a:p>
            <a:pPr>
              <a:lnSpc>
                <a:spcPct val="90000"/>
              </a:lnSpc>
            </a:pP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00138" y="277813"/>
            <a:ext cx="7586662" cy="576262"/>
          </a:xfrm>
        </p:spPr>
        <p:txBody>
          <a:bodyPr>
            <a:normAutofit fontScale="90000"/>
          </a:bodyPr>
          <a:lstStyle/>
          <a:p>
            <a:pPr eaLnBrk="1" hangingPunct="1"/>
            <a:r>
              <a:rPr lang="en-US"/>
              <a:t>Synchronization Hardware</a:t>
            </a:r>
          </a:p>
        </p:txBody>
      </p:sp>
      <p:sp>
        <p:nvSpPr>
          <p:cNvPr id="18435" name="Rectangle 3"/>
          <p:cNvSpPr>
            <a:spLocks noGrp="1" noChangeArrowheads="1"/>
          </p:cNvSpPr>
          <p:nvPr>
            <p:ph idx="1"/>
          </p:nvPr>
        </p:nvSpPr>
        <p:spPr>
          <a:xfrm>
            <a:off x="908050" y="1233488"/>
            <a:ext cx="7161213" cy="4422775"/>
          </a:xfrm>
        </p:spPr>
        <p:txBody>
          <a:bodyPr>
            <a:normAutofit fontScale="77500" lnSpcReduction="20000"/>
          </a:bodyPr>
          <a:lstStyle/>
          <a:p>
            <a:pPr>
              <a:lnSpc>
                <a:spcPct val="90000"/>
              </a:lnSpc>
              <a:tabLst>
                <a:tab pos="739775" algn="l"/>
                <a:tab pos="1020763" algn="l"/>
                <a:tab pos="1257300" algn="l"/>
              </a:tabLst>
            </a:pPr>
            <a:r>
              <a:rPr lang="en-US"/>
              <a:t>Many systems provide hardware support for implementing the critical section code.</a:t>
            </a:r>
          </a:p>
          <a:p>
            <a:pPr>
              <a:lnSpc>
                <a:spcPct val="90000"/>
              </a:lnSpc>
              <a:tabLst>
                <a:tab pos="739775" algn="l"/>
                <a:tab pos="1020763" algn="l"/>
                <a:tab pos="1257300" algn="l"/>
              </a:tabLst>
            </a:pPr>
            <a:r>
              <a:rPr lang="en-US"/>
              <a:t>All solutions below based on idea of </a:t>
            </a:r>
            <a:r>
              <a:rPr lang="en-US" b="1">
                <a:solidFill>
                  <a:srgbClr val="3366FF"/>
                </a:solidFill>
              </a:rPr>
              <a:t>locking</a:t>
            </a:r>
          </a:p>
          <a:p>
            <a:pPr lvl="1">
              <a:lnSpc>
                <a:spcPct val="90000"/>
              </a:lnSpc>
              <a:tabLst>
                <a:tab pos="739775" algn="l"/>
                <a:tab pos="1020763" algn="l"/>
                <a:tab pos="1257300" algn="l"/>
              </a:tabLst>
            </a:pPr>
            <a:r>
              <a:rPr lang="en-US"/>
              <a:t>Protecting critical regions via locks</a:t>
            </a:r>
          </a:p>
          <a:p>
            <a:pPr>
              <a:lnSpc>
                <a:spcPct val="90000"/>
              </a:lnSpc>
              <a:tabLst>
                <a:tab pos="739775" algn="l"/>
                <a:tab pos="1020763" algn="l"/>
                <a:tab pos="1257300" algn="l"/>
              </a:tabLst>
            </a:pPr>
            <a:r>
              <a:rPr lang="en-US"/>
              <a:t>Uniprocessors – could disable interrupts</a:t>
            </a:r>
          </a:p>
          <a:p>
            <a:pPr lvl="1">
              <a:lnSpc>
                <a:spcPct val="90000"/>
              </a:lnSpc>
              <a:tabLst>
                <a:tab pos="739775" algn="l"/>
                <a:tab pos="1020763" algn="l"/>
                <a:tab pos="1257300" algn="l"/>
              </a:tabLst>
            </a:pPr>
            <a:r>
              <a:rPr lang="en-US"/>
              <a:t>Currently running code would execute without preemption</a:t>
            </a:r>
          </a:p>
          <a:p>
            <a:pPr lvl="1">
              <a:lnSpc>
                <a:spcPct val="90000"/>
              </a:lnSpc>
              <a:tabLst>
                <a:tab pos="739775" algn="l"/>
                <a:tab pos="1020763" algn="l"/>
                <a:tab pos="1257300" algn="l"/>
              </a:tabLst>
            </a:pPr>
            <a:r>
              <a:rPr lang="en-US"/>
              <a:t>Generally too inefficient on multiprocessor systems</a:t>
            </a:r>
          </a:p>
          <a:p>
            <a:pPr lvl="2">
              <a:lnSpc>
                <a:spcPct val="90000"/>
              </a:lnSpc>
              <a:tabLst>
                <a:tab pos="739775" algn="l"/>
                <a:tab pos="1020763" algn="l"/>
                <a:tab pos="1257300" algn="l"/>
              </a:tabLst>
            </a:pPr>
            <a:r>
              <a:rPr lang="en-US"/>
              <a:t>Operating systems using this not broadly scalable</a:t>
            </a:r>
          </a:p>
          <a:p>
            <a:pPr>
              <a:lnSpc>
                <a:spcPct val="90000"/>
              </a:lnSpc>
              <a:tabLst>
                <a:tab pos="739775" algn="l"/>
                <a:tab pos="1020763" algn="l"/>
                <a:tab pos="1257300" algn="l"/>
              </a:tabLst>
            </a:pPr>
            <a:r>
              <a:rPr lang="en-US"/>
              <a:t>Modern machines provide special atomic hardware instructions</a:t>
            </a:r>
          </a:p>
          <a:p>
            <a:pPr lvl="2">
              <a:lnSpc>
                <a:spcPct val="90000"/>
              </a:lnSpc>
              <a:tabLst>
                <a:tab pos="739775" algn="l"/>
                <a:tab pos="1020763" algn="l"/>
                <a:tab pos="1257300" algn="l"/>
              </a:tabLst>
            </a:pPr>
            <a:r>
              <a:rPr lang="en-US" b="1">
                <a:solidFill>
                  <a:srgbClr val="3366FF"/>
                </a:solidFill>
              </a:rPr>
              <a:t>Atomic</a:t>
            </a:r>
            <a:r>
              <a:rPr lang="en-US"/>
              <a:t> = non-interruptible</a:t>
            </a:r>
          </a:p>
          <a:p>
            <a:pPr lvl="1">
              <a:lnSpc>
                <a:spcPct val="90000"/>
              </a:lnSpc>
              <a:tabLst>
                <a:tab pos="739775" algn="l"/>
                <a:tab pos="1020763" algn="l"/>
                <a:tab pos="1257300" algn="l"/>
              </a:tabLst>
            </a:pPr>
            <a:r>
              <a:rPr lang="en-US"/>
              <a:t>Either test memory word and set value</a:t>
            </a:r>
          </a:p>
          <a:p>
            <a:pPr lvl="1">
              <a:lnSpc>
                <a:spcPct val="90000"/>
              </a:lnSpc>
              <a:tabLst>
                <a:tab pos="739775" algn="l"/>
                <a:tab pos="1020763" algn="l"/>
                <a:tab pos="1257300" algn="l"/>
              </a:tabLst>
            </a:pPr>
            <a:r>
              <a:rPr lang="en-US"/>
              <a:t>Or swap contents of two memory words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6556</TotalTime>
  <Words>11226</Words>
  <Application>Microsoft Office PowerPoint</Application>
  <PresentationFormat>On-screen Show (4:3)</PresentationFormat>
  <Paragraphs>1502</Paragraphs>
  <Slides>188</Slides>
  <Notes>174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188</vt:i4>
      </vt:variant>
    </vt:vector>
  </HeadingPairs>
  <TitlesOfParts>
    <vt:vector size="202" baseType="lpstr">
      <vt:lpstr>Arial</vt:lpstr>
      <vt:lpstr>Calibri</vt:lpstr>
      <vt:lpstr>Courier</vt:lpstr>
      <vt:lpstr>Courier New</vt:lpstr>
      <vt:lpstr>Helvetica</vt:lpstr>
      <vt:lpstr>Lucida Grande</vt:lpstr>
      <vt:lpstr>Monaco</vt:lpstr>
      <vt:lpstr>Monotype Sorts</vt:lpstr>
      <vt:lpstr>Times New Roman</vt:lpstr>
      <vt:lpstr>Verdana</vt:lpstr>
      <vt:lpstr>Webdings</vt:lpstr>
      <vt:lpstr>Wingdings 2</vt:lpstr>
      <vt:lpstr>Office Theme</vt:lpstr>
      <vt:lpstr>Equation</vt:lpstr>
      <vt:lpstr>CS 300- Operating Systems Process Management</vt:lpstr>
      <vt:lpstr>Process Concept</vt:lpstr>
      <vt:lpstr>Process Concept (Cont.)</vt:lpstr>
      <vt:lpstr>Process in Memory</vt:lpstr>
      <vt:lpstr>Process State</vt:lpstr>
      <vt:lpstr>Diagram of Process State</vt:lpstr>
      <vt:lpstr>Process Control Block (PCB)</vt:lpstr>
      <vt:lpstr>CPU Switch From Process to Process</vt:lpstr>
      <vt:lpstr>Threads</vt:lpstr>
      <vt:lpstr>Process Representation in Linux</vt:lpstr>
      <vt:lpstr>Process Scheduling</vt:lpstr>
      <vt:lpstr>Ready Queue And Various I/O Device Queues</vt:lpstr>
      <vt:lpstr>Representation of Process Scheduling</vt:lpstr>
      <vt:lpstr>Schedulers</vt:lpstr>
      <vt:lpstr>Addition of Medium Term Scheduling</vt:lpstr>
      <vt:lpstr>Context Switch</vt:lpstr>
      <vt:lpstr>Operations on Processes</vt:lpstr>
      <vt:lpstr>Process Creation</vt:lpstr>
      <vt:lpstr>A Tree of Processes in Linux</vt:lpstr>
      <vt:lpstr>Process Creation (Cont.)</vt:lpstr>
      <vt:lpstr>C Program Forking Separate Process</vt:lpstr>
      <vt:lpstr>Process Termination</vt:lpstr>
      <vt:lpstr>Process Termination</vt:lpstr>
      <vt:lpstr>Multiprocess Architecture – Chrome Browser</vt:lpstr>
      <vt:lpstr>Interprocess Communication</vt:lpstr>
      <vt:lpstr>Communications Models </vt:lpstr>
      <vt:lpstr>Cooperating Processes</vt:lpstr>
      <vt:lpstr>Producer-Consumer Problem</vt:lpstr>
      <vt:lpstr>Bounded-Buffer – Shared-Memory Solution</vt:lpstr>
      <vt:lpstr>Bounded-Buffer – Producer</vt:lpstr>
      <vt:lpstr>Bounded Buffer – Consumer</vt:lpstr>
      <vt:lpstr>Interprocess Communication –  Shared Memory</vt:lpstr>
      <vt:lpstr>Interprocess Communication – Message Passing</vt:lpstr>
      <vt:lpstr>Message Passing (Cont.)</vt:lpstr>
      <vt:lpstr>Message Passing (Cont.)</vt:lpstr>
      <vt:lpstr>Direct Communication</vt:lpstr>
      <vt:lpstr>Indirect Communication</vt:lpstr>
      <vt:lpstr>Indirect Communication</vt:lpstr>
      <vt:lpstr>Indirect Communication</vt:lpstr>
      <vt:lpstr>Synchronization</vt:lpstr>
      <vt:lpstr>Synchronization (Cont.)</vt:lpstr>
      <vt:lpstr>Buffering</vt:lpstr>
      <vt:lpstr>Communications in Client-Server Systems</vt:lpstr>
      <vt:lpstr>Sockets</vt:lpstr>
      <vt:lpstr>Socket Communication</vt:lpstr>
      <vt:lpstr>Sockets in Java</vt:lpstr>
      <vt:lpstr>Remote Procedure Calls</vt:lpstr>
      <vt:lpstr>Pipes</vt:lpstr>
      <vt:lpstr>Ordinary Pipes</vt:lpstr>
      <vt:lpstr>Named Pipes</vt:lpstr>
      <vt:lpstr>Multithreaded Server Architecture</vt:lpstr>
      <vt:lpstr>Benefits</vt:lpstr>
      <vt:lpstr>Multicore Programming</vt:lpstr>
      <vt:lpstr>Multicore Programming (Cont.)</vt:lpstr>
      <vt:lpstr>Concurrency vs. Parallelism</vt:lpstr>
      <vt:lpstr>Single and Multithreaded Processes</vt:lpstr>
      <vt:lpstr>Amdahl’s Law</vt:lpstr>
      <vt:lpstr>User Threads and Kernel Threads</vt:lpstr>
      <vt:lpstr>Multithreading Models</vt:lpstr>
      <vt:lpstr>Many-to-One</vt:lpstr>
      <vt:lpstr>One-to-One</vt:lpstr>
      <vt:lpstr>Many-to-Many Model</vt:lpstr>
      <vt:lpstr>Two-level Model</vt:lpstr>
      <vt:lpstr>Thread Libraries</vt:lpstr>
      <vt:lpstr>Pthreads</vt:lpstr>
      <vt:lpstr>Pthreads Example</vt:lpstr>
      <vt:lpstr>Pthreads Example (Cont.)</vt:lpstr>
      <vt:lpstr>Pthreads Code for Joining 10 Threads</vt:lpstr>
      <vt:lpstr>Windows  Multithreaded C Program</vt:lpstr>
      <vt:lpstr>Windows  Multithreaded C Program (Cont.)</vt:lpstr>
      <vt:lpstr>Java Threads</vt:lpstr>
      <vt:lpstr>Java Multithreaded Program</vt:lpstr>
      <vt:lpstr>Java Multithreaded Program (Cont.)</vt:lpstr>
      <vt:lpstr>Implicit Threading</vt:lpstr>
      <vt:lpstr>Thread Pools</vt:lpstr>
      <vt:lpstr>OpenMP</vt:lpstr>
      <vt:lpstr>Grand Central Dispatch</vt:lpstr>
      <vt:lpstr>Grand Central Dispatch</vt:lpstr>
      <vt:lpstr>Threading Issues</vt:lpstr>
      <vt:lpstr>Semantics of fork() and exec()</vt:lpstr>
      <vt:lpstr>Signal Handling</vt:lpstr>
      <vt:lpstr>Signal Handling (Cont.)</vt:lpstr>
      <vt:lpstr>Thread Cancellation</vt:lpstr>
      <vt:lpstr>Thread Cancellation (Cont.)</vt:lpstr>
      <vt:lpstr>Thread-Local Storage</vt:lpstr>
      <vt:lpstr>Scheduler Activations</vt:lpstr>
      <vt:lpstr>Process Synchronization</vt:lpstr>
      <vt:lpstr>Producer </vt:lpstr>
      <vt:lpstr>Consumer</vt:lpstr>
      <vt:lpstr>Race Condition</vt:lpstr>
      <vt:lpstr>Critical Section Problem</vt:lpstr>
      <vt:lpstr>Critical Section</vt:lpstr>
      <vt:lpstr>Algorithm for Process Pi</vt:lpstr>
      <vt:lpstr>Solution to Critical-Section Problem</vt:lpstr>
      <vt:lpstr>Critical-Section Handling in OS </vt:lpstr>
      <vt:lpstr>Peterson’s Solution</vt:lpstr>
      <vt:lpstr>Algorithm for Process Pi</vt:lpstr>
      <vt:lpstr>Peterson’s Solution (Cont.)</vt:lpstr>
      <vt:lpstr>Synchronization Hardware</vt:lpstr>
      <vt:lpstr>Solution to Critical-section Problem Using Locks</vt:lpstr>
      <vt:lpstr>test_and_set  Instruction </vt:lpstr>
      <vt:lpstr>Solution using test_and_set()</vt:lpstr>
      <vt:lpstr>compare_and_swap Instruction</vt:lpstr>
      <vt:lpstr>Solution using compare_and_swap</vt:lpstr>
      <vt:lpstr>Mutex Locks</vt:lpstr>
      <vt:lpstr>acquire() and release()</vt:lpstr>
      <vt:lpstr>Semaphore</vt:lpstr>
      <vt:lpstr>Semaphore Usage</vt:lpstr>
      <vt:lpstr>Semaphore Implementation</vt:lpstr>
      <vt:lpstr>Semaphore Implementation with no Busy waiting </vt:lpstr>
      <vt:lpstr>Implementation with no Busy waiting (Cont.)</vt:lpstr>
      <vt:lpstr>Deadlock and Starvation</vt:lpstr>
      <vt:lpstr>Classical Problems of Synchronization</vt:lpstr>
      <vt:lpstr>Bounded-Buffer Problem</vt:lpstr>
      <vt:lpstr>Bounded Buffer Problem (Cont.)</vt:lpstr>
      <vt:lpstr>Bounded Buffer Problem (Cont.)</vt:lpstr>
      <vt:lpstr>Readers-Writers Problem</vt:lpstr>
      <vt:lpstr>Readers-Writers Problem (Cont.)</vt:lpstr>
      <vt:lpstr>Readers-Writers Problem (Cont.)</vt:lpstr>
      <vt:lpstr>Readers-Writers Problem Variations</vt:lpstr>
      <vt:lpstr>Dining-Philosophers Problem</vt:lpstr>
      <vt:lpstr>  Dining-Philosophers Problem Algorithm</vt:lpstr>
      <vt:lpstr>Dining-Philosophers Problem Algorithm (Cont.)</vt:lpstr>
      <vt:lpstr>Basic Concepts</vt:lpstr>
      <vt:lpstr>Histogram of CPU-burst Times</vt:lpstr>
      <vt:lpstr>CPU Scheduler</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Priority Scheduling</vt:lpstr>
      <vt:lpstr>Example of Priority Scheduling</vt:lpstr>
      <vt:lpstr>Round Robin (RR)</vt:lpstr>
      <vt:lpstr>Example of RR with Time Quantum = 4</vt:lpstr>
      <vt:lpstr>Time Quantum and Context Switch Time</vt:lpstr>
      <vt:lpstr>Turnaround Time Varies With The Time Quantum</vt:lpstr>
      <vt:lpstr>Multilevel Queue</vt:lpstr>
      <vt:lpstr>Multilevel Queue Scheduling</vt:lpstr>
      <vt:lpstr>Multilevel Feedback Queue</vt:lpstr>
      <vt:lpstr>Example of Multilevel Feedback Queue</vt:lpstr>
      <vt:lpstr>Thread Scheduling</vt:lpstr>
      <vt:lpstr>System Model</vt:lpstr>
      <vt:lpstr>Deadlock Characterization</vt:lpstr>
      <vt:lpstr>Deadlock with Mutex Locks</vt:lpstr>
      <vt:lpstr>Resource-Allocation Graph</vt:lpstr>
      <vt:lpstr>Resource-Allocation Graph (Cont.)</vt:lpstr>
      <vt:lpstr>Example of a Resource Allocation Graph</vt:lpstr>
      <vt:lpstr>Resource Allocation Graph With A Deadlock</vt:lpstr>
      <vt:lpstr>Graph With A Cycle But No Deadlock</vt:lpstr>
      <vt:lpstr>Basic Facts</vt:lpstr>
      <vt:lpstr>Methods for Handling Deadlocks</vt:lpstr>
      <vt:lpstr>Deadlock Prevention</vt:lpstr>
      <vt:lpstr>Deadlock Prevention (Cont.)</vt:lpstr>
      <vt:lpstr>Deadlock Avoidance</vt:lpstr>
      <vt:lpstr>Safe State</vt:lpstr>
      <vt:lpstr>Basic Facts</vt:lpstr>
      <vt:lpstr>Safe, Unsafe, Deadlock State </vt:lpstr>
      <vt:lpstr>Avoidance Algorithms</vt:lpstr>
      <vt:lpstr>Resource-Allocation Graph Scheme</vt:lpstr>
      <vt:lpstr>Resource-Allocation Graph</vt:lpstr>
      <vt:lpstr>Unsafe State In Resource-Allocation Graph</vt:lpstr>
      <vt:lpstr>Resource-Allocation Graph Algorithm</vt:lpstr>
      <vt:lpstr>Banker’s Algorithm</vt:lpstr>
      <vt:lpstr>Data Structures for the Banker’s Algorithm </vt:lpstr>
      <vt:lpstr>Safety Algorithm</vt:lpstr>
      <vt:lpstr>Resource-Request Algorithm for Process Pi</vt:lpstr>
      <vt:lpstr>Example of Banker’s Algorithm</vt:lpstr>
      <vt:lpstr>Example (Cont.)</vt:lpstr>
      <vt:lpstr>Example:  P1 Request (1,0,2)</vt:lpstr>
      <vt:lpstr>Deadlock Detection</vt:lpstr>
      <vt:lpstr>Single Instance of Each Resource Type</vt:lpstr>
      <vt:lpstr>Resource-Allocation Graph and  Wait-for Graph</vt:lpstr>
      <vt:lpstr>Several Instances of a Resource Type</vt:lpstr>
      <vt:lpstr>Detection Algorithm</vt:lpstr>
      <vt:lpstr>Detection Algorithm (Cont.)</vt:lpstr>
      <vt:lpstr>Example of Detection Algorithm</vt:lpstr>
      <vt:lpstr>Example (Cont.)</vt:lpstr>
      <vt:lpstr>Detection-Algorithm Usage</vt:lpstr>
      <vt:lpstr>Recovery from Deadlock:  Process Termination</vt:lpstr>
      <vt:lpstr>Recovery from Deadlock:  Resource Preemption</vt:lpstr>
      <vt:lpstr>Sources and 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400- Operating Systems Syllabus</dc:title>
  <dc:creator>Dr.Chirag</dc:creator>
  <cp:lastModifiedBy>Dr.Chirag</cp:lastModifiedBy>
  <cp:revision>52</cp:revision>
  <dcterms:created xsi:type="dcterms:W3CDTF">2019-07-31T17:01:49Z</dcterms:created>
  <dcterms:modified xsi:type="dcterms:W3CDTF">2021-09-25T05:03:26Z</dcterms:modified>
</cp:coreProperties>
</file>